
<file path=[Content_Types].xml><?xml version="1.0" encoding="utf-8"?>
<Types xmlns="http://schemas.openxmlformats.org/package/2006/content-types">
  <Default Extension="gifv"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8"/>
  </p:notesMasterIdLst>
  <p:sldIdLst>
    <p:sldId id="256" r:id="rId2"/>
    <p:sldId id="483" r:id="rId3"/>
    <p:sldId id="464" r:id="rId4"/>
    <p:sldId id="273" r:id="rId5"/>
    <p:sldId id="258" r:id="rId6"/>
    <p:sldId id="271" r:id="rId7"/>
    <p:sldId id="275" r:id="rId8"/>
    <p:sldId id="276" r:id="rId9"/>
    <p:sldId id="278" r:id="rId10"/>
    <p:sldId id="280" r:id="rId11"/>
    <p:sldId id="282" r:id="rId12"/>
    <p:sldId id="462" r:id="rId13"/>
    <p:sldId id="461" r:id="rId14"/>
    <p:sldId id="463" r:id="rId15"/>
    <p:sldId id="376" r:id="rId16"/>
    <p:sldId id="465" r:id="rId17"/>
    <p:sldId id="388" r:id="rId18"/>
    <p:sldId id="396" r:id="rId19"/>
    <p:sldId id="377" r:id="rId20"/>
    <p:sldId id="379" r:id="rId21"/>
    <p:sldId id="417" r:id="rId22"/>
    <p:sldId id="418" r:id="rId23"/>
    <p:sldId id="470" r:id="rId24"/>
    <p:sldId id="471" r:id="rId25"/>
    <p:sldId id="472" r:id="rId26"/>
    <p:sldId id="482" r:id="rId27"/>
    <p:sldId id="473" r:id="rId28"/>
    <p:sldId id="474" r:id="rId29"/>
    <p:sldId id="475" r:id="rId30"/>
    <p:sldId id="476" r:id="rId31"/>
    <p:sldId id="477" r:id="rId32"/>
    <p:sldId id="478" r:id="rId33"/>
    <p:sldId id="479" r:id="rId34"/>
    <p:sldId id="480" r:id="rId35"/>
    <p:sldId id="486" r:id="rId36"/>
    <p:sldId id="481" r:id="rId37"/>
  </p:sldIdLst>
  <p:sldSz cx="9144000" cy="5143500" type="screen16x9"/>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8E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p:scale>
          <a:sx n="126" d="100"/>
          <a:sy n="126" d="100"/>
        </p:scale>
        <p:origin x="128" y="21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s>
</file>

<file path=ppt/diagrams/_rels/data1.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14.svg"/><Relationship Id="rId1" Type="http://schemas.openxmlformats.org/officeDocument/2006/relationships/image" Target="../media/image13.svg"/><Relationship Id="rId6" Type="http://schemas.openxmlformats.org/officeDocument/2006/relationships/image" Target="../media/image18.svg"/><Relationship Id="rId5" Type="http://schemas.openxmlformats.org/officeDocument/2006/relationships/image" Target="../media/image17.svg"/><Relationship Id="rId4" Type="http://schemas.openxmlformats.org/officeDocument/2006/relationships/image" Target="../media/image16.svg"/></Relationships>
</file>

<file path=ppt/diagrams/_rels/drawing1.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14.svg"/><Relationship Id="rId1" Type="http://schemas.openxmlformats.org/officeDocument/2006/relationships/image" Target="../media/image13.svg"/><Relationship Id="rId6" Type="http://schemas.openxmlformats.org/officeDocument/2006/relationships/image" Target="../media/image18.svg"/><Relationship Id="rId5" Type="http://schemas.openxmlformats.org/officeDocument/2006/relationships/image" Target="../media/image17.svg"/><Relationship Id="rId4" Type="http://schemas.openxmlformats.org/officeDocument/2006/relationships/image" Target="../media/image16.svg"/></Relationships>
</file>

<file path=ppt/diagrams/colors1.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data1.xml><?xml version="1.0" encoding="utf-8"?>
<dgm:dataModel xmlns:dgm="http://schemas.openxmlformats.org/drawingml/2006/diagram" xmlns:a="http://schemas.openxmlformats.org/drawingml/2006/main">
  <dgm:ptLst>
    <dgm:pt modelId="{E0DC8347-9CCA-4AAE-B1B9-5B5287F665FF}" type="doc">
      <dgm:prSet loTypeId="urn:microsoft.com/office/officeart/2018/2/layout/IconVerticalSolidList" loCatId="icon" qsTypeId="urn:microsoft.com/office/officeart/2005/8/quickstyle/simple1#1" qsCatId="simple" csTypeId="urn:microsoft.com/office/officeart/2018/5/colors/Iconchunking_neutralicontext_colorful1" csCatId="colorful" phldr="1"/>
      <dgm:spPr/>
      <dgm:t>
        <a:bodyPr/>
        <a:lstStyle/>
        <a:p>
          <a:endParaRPr lang="en-US"/>
        </a:p>
      </dgm:t>
    </dgm:pt>
    <dgm:pt modelId="{1181D766-8D9C-43B6-8013-66EDF17744C5}">
      <dgm:prSet/>
      <dgm:spPr/>
      <dgm:t>
        <a:bodyPr/>
        <a:lstStyle/>
        <a:p>
          <a:pPr>
            <a:lnSpc>
              <a:spcPct val="100000"/>
            </a:lnSpc>
          </a:pPr>
          <a:r>
            <a:rPr lang="en-US" b="1"/>
            <a:t>Selective reporting of dependent variables</a:t>
          </a:r>
          <a:endParaRPr lang="en-US"/>
        </a:p>
      </dgm:t>
    </dgm:pt>
    <dgm:pt modelId="{6C910092-E1A5-435D-8B45-9C44890BFFFC}" type="parTrans" cxnId="{4BDC4A35-B3F1-4617-BF92-A21B3864F66C}">
      <dgm:prSet/>
      <dgm:spPr/>
      <dgm:t>
        <a:bodyPr/>
        <a:lstStyle/>
        <a:p>
          <a:endParaRPr lang="en-US"/>
        </a:p>
      </dgm:t>
    </dgm:pt>
    <dgm:pt modelId="{E9494694-9AED-44BE-9CCD-7B4400BB19D2}" type="sibTrans" cxnId="{4BDC4A35-B3F1-4617-BF92-A21B3864F66C}">
      <dgm:prSet/>
      <dgm:spPr/>
      <dgm:t>
        <a:bodyPr/>
        <a:lstStyle/>
        <a:p>
          <a:endParaRPr lang="en-US"/>
        </a:p>
      </dgm:t>
    </dgm:pt>
    <dgm:pt modelId="{23D12A8D-F762-49E7-9DD8-A043F0B60385}">
      <dgm:prSet/>
      <dgm:spPr/>
      <dgm:t>
        <a:bodyPr/>
        <a:lstStyle/>
        <a:p>
          <a:pPr>
            <a:lnSpc>
              <a:spcPct val="100000"/>
            </a:lnSpc>
          </a:pPr>
          <a:r>
            <a:rPr lang="en-US" b="1"/>
            <a:t>Deciding whether to collect more data after looking to see whether the results will be significant</a:t>
          </a:r>
          <a:endParaRPr lang="en-US"/>
        </a:p>
      </dgm:t>
    </dgm:pt>
    <dgm:pt modelId="{4F0B0F3E-4A8D-4440-9E63-2C4EC247B499}" type="parTrans" cxnId="{BD360BE7-733C-4453-8721-36A3A1FCFAD7}">
      <dgm:prSet/>
      <dgm:spPr/>
      <dgm:t>
        <a:bodyPr/>
        <a:lstStyle/>
        <a:p>
          <a:endParaRPr lang="en-US"/>
        </a:p>
      </dgm:t>
    </dgm:pt>
    <dgm:pt modelId="{4A0C5AAB-A4D3-445B-A0D3-E3A7864AAA17}" type="sibTrans" cxnId="{BD360BE7-733C-4453-8721-36A3A1FCFAD7}">
      <dgm:prSet/>
      <dgm:spPr/>
      <dgm:t>
        <a:bodyPr/>
        <a:lstStyle/>
        <a:p>
          <a:endParaRPr lang="en-US"/>
        </a:p>
      </dgm:t>
    </dgm:pt>
    <dgm:pt modelId="{457706FE-7E20-42EB-BE36-2F678B25EB68}">
      <dgm:prSet/>
      <dgm:spPr/>
      <dgm:t>
        <a:bodyPr/>
        <a:lstStyle/>
        <a:p>
          <a:pPr>
            <a:lnSpc>
              <a:spcPct val="100000"/>
            </a:lnSpc>
          </a:pPr>
          <a:r>
            <a:rPr lang="en-US" b="1"/>
            <a:t>Failing to disclose experimental conditions</a:t>
          </a:r>
          <a:endParaRPr lang="en-US"/>
        </a:p>
      </dgm:t>
    </dgm:pt>
    <dgm:pt modelId="{440D5387-BE6D-49A9-B18B-BD775504CED4}" type="parTrans" cxnId="{65566B3E-AF5D-4BAC-A513-12AFAB7F5134}">
      <dgm:prSet/>
      <dgm:spPr/>
      <dgm:t>
        <a:bodyPr/>
        <a:lstStyle/>
        <a:p>
          <a:endParaRPr lang="en-US"/>
        </a:p>
      </dgm:t>
    </dgm:pt>
    <dgm:pt modelId="{D549ABDC-DCFA-4A54-9F82-D470F90C128E}" type="sibTrans" cxnId="{65566B3E-AF5D-4BAC-A513-12AFAB7F5134}">
      <dgm:prSet/>
      <dgm:spPr/>
      <dgm:t>
        <a:bodyPr/>
        <a:lstStyle/>
        <a:p>
          <a:endParaRPr lang="en-US"/>
        </a:p>
      </dgm:t>
    </dgm:pt>
    <dgm:pt modelId="{34157ABE-0F12-4BB8-9395-091D126C70BC}">
      <dgm:prSet/>
      <dgm:spPr/>
      <dgm:t>
        <a:bodyPr/>
        <a:lstStyle/>
        <a:p>
          <a:pPr>
            <a:lnSpc>
              <a:spcPct val="100000"/>
            </a:lnSpc>
          </a:pPr>
          <a:r>
            <a:rPr lang="en-US" b="1"/>
            <a:t>In a paper reporting selectively studies that worked</a:t>
          </a:r>
          <a:endParaRPr lang="en-US"/>
        </a:p>
      </dgm:t>
    </dgm:pt>
    <dgm:pt modelId="{E1B3023F-3D57-4975-9B4B-4A3DCD9A6027}" type="parTrans" cxnId="{ACDB438D-9353-48BF-BA7B-1A5299536E15}">
      <dgm:prSet/>
      <dgm:spPr/>
      <dgm:t>
        <a:bodyPr/>
        <a:lstStyle/>
        <a:p>
          <a:endParaRPr lang="en-US"/>
        </a:p>
      </dgm:t>
    </dgm:pt>
    <dgm:pt modelId="{805F1338-6927-4327-A6B0-6BA719C6C672}" type="sibTrans" cxnId="{ACDB438D-9353-48BF-BA7B-1A5299536E15}">
      <dgm:prSet/>
      <dgm:spPr/>
      <dgm:t>
        <a:bodyPr/>
        <a:lstStyle/>
        <a:p>
          <a:endParaRPr lang="en-US"/>
        </a:p>
      </dgm:t>
    </dgm:pt>
    <dgm:pt modelId="{4EA4D6D5-3F78-43F7-B5EB-9FAA485DB556}">
      <dgm:prSet/>
      <dgm:spPr/>
      <dgm:t>
        <a:bodyPr/>
        <a:lstStyle/>
        <a:p>
          <a:pPr>
            <a:lnSpc>
              <a:spcPct val="100000"/>
            </a:lnSpc>
          </a:pPr>
          <a:r>
            <a:rPr lang="en-US" b="1"/>
            <a:t>Reporting an unexpected finding as having been predicted from the start</a:t>
          </a:r>
          <a:endParaRPr lang="en-US"/>
        </a:p>
      </dgm:t>
    </dgm:pt>
    <dgm:pt modelId="{0DAF8770-1410-4AB5-AAD0-336F37FF9A97}" type="parTrans" cxnId="{8781E993-A2F7-4439-A4FC-602E7FBA8DD5}">
      <dgm:prSet/>
      <dgm:spPr/>
      <dgm:t>
        <a:bodyPr/>
        <a:lstStyle/>
        <a:p>
          <a:endParaRPr lang="en-US"/>
        </a:p>
      </dgm:t>
    </dgm:pt>
    <dgm:pt modelId="{B7C71752-4138-4D9A-A439-5A83D37DC656}" type="sibTrans" cxnId="{8781E993-A2F7-4439-A4FC-602E7FBA8DD5}">
      <dgm:prSet/>
      <dgm:spPr/>
      <dgm:t>
        <a:bodyPr/>
        <a:lstStyle/>
        <a:p>
          <a:endParaRPr lang="en-US"/>
        </a:p>
      </dgm:t>
    </dgm:pt>
    <dgm:pt modelId="{5B28BA19-E4B6-4F89-8671-CB3825EDF524}">
      <dgm:prSet/>
      <dgm:spPr/>
      <dgm:t>
        <a:bodyPr/>
        <a:lstStyle/>
        <a:p>
          <a:pPr>
            <a:lnSpc>
              <a:spcPct val="100000"/>
            </a:lnSpc>
          </a:pPr>
          <a:r>
            <a:rPr lang="en-US" b="1"/>
            <a:t>Falsifying Data</a:t>
          </a:r>
          <a:endParaRPr lang="en-US"/>
        </a:p>
      </dgm:t>
    </dgm:pt>
    <dgm:pt modelId="{39D6993F-A7F8-455C-83FE-19FA10B93B2E}" type="parTrans" cxnId="{03638DD2-8CEB-40C3-9EFE-B9869980DE16}">
      <dgm:prSet/>
      <dgm:spPr/>
      <dgm:t>
        <a:bodyPr/>
        <a:lstStyle/>
        <a:p>
          <a:endParaRPr lang="en-US"/>
        </a:p>
      </dgm:t>
    </dgm:pt>
    <dgm:pt modelId="{CBE0C17C-A6D5-4831-A1FC-D96164C74B73}" type="sibTrans" cxnId="{03638DD2-8CEB-40C3-9EFE-B9869980DE16}">
      <dgm:prSet/>
      <dgm:spPr/>
      <dgm:t>
        <a:bodyPr/>
        <a:lstStyle/>
        <a:p>
          <a:endParaRPr lang="en-US"/>
        </a:p>
      </dgm:t>
    </dgm:pt>
    <dgm:pt modelId="{6B1D20FB-E1B8-4679-99D4-F614E718EA96}" type="pres">
      <dgm:prSet presAssocID="{E0DC8347-9CCA-4AAE-B1B9-5B5287F665FF}" presName="root" presStyleCnt="0">
        <dgm:presLayoutVars>
          <dgm:dir/>
          <dgm:resizeHandles val="exact"/>
        </dgm:presLayoutVars>
      </dgm:prSet>
      <dgm:spPr/>
    </dgm:pt>
    <dgm:pt modelId="{020C732B-3844-4D85-89A6-DF94E21F86B3}" type="pres">
      <dgm:prSet presAssocID="{1181D766-8D9C-43B6-8013-66EDF17744C5}" presName="compNode" presStyleCnt="0"/>
      <dgm:spPr/>
    </dgm:pt>
    <dgm:pt modelId="{32B7D352-98E0-4DBF-BB7C-85113B2D0E27}" type="pres">
      <dgm:prSet presAssocID="{1181D766-8D9C-43B6-8013-66EDF17744C5}" presName="bgRect" presStyleLbl="bgShp" presStyleIdx="0" presStyleCnt="6"/>
      <dgm:spPr/>
    </dgm:pt>
    <dgm:pt modelId="{DE9A6507-BB32-4B17-A33E-CFBCE6B6E3AC}" type="pres">
      <dgm:prSet presAssocID="{1181D766-8D9C-43B6-8013-66EDF17744C5}" presName="iconRect" presStyleLbl="node1" presStyleIdx="0" presStyleCnt="6"/>
      <dgm:spPr>
        <a:blipFill>
          <a:blip xmlns:r="http://schemas.openxmlformats.org/officeDocument/2006/relationships" cstate="hqprint">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Bar chart"/>
        </a:ext>
      </dgm:extLst>
    </dgm:pt>
    <dgm:pt modelId="{6BC7C6A3-62F7-464F-98B3-76FF5AAB1C1D}" type="pres">
      <dgm:prSet presAssocID="{1181D766-8D9C-43B6-8013-66EDF17744C5}" presName="spaceRect" presStyleCnt="0"/>
      <dgm:spPr/>
    </dgm:pt>
    <dgm:pt modelId="{EF8D5C57-3922-4C11-9097-AF15CD74A7A8}" type="pres">
      <dgm:prSet presAssocID="{1181D766-8D9C-43B6-8013-66EDF17744C5}" presName="parTx" presStyleLbl="revTx" presStyleIdx="0" presStyleCnt="6">
        <dgm:presLayoutVars>
          <dgm:chMax val="0"/>
          <dgm:chPref val="0"/>
        </dgm:presLayoutVars>
      </dgm:prSet>
      <dgm:spPr/>
    </dgm:pt>
    <dgm:pt modelId="{129BD069-7998-4ED7-8007-4009D85E99CD}" type="pres">
      <dgm:prSet presAssocID="{E9494694-9AED-44BE-9CCD-7B4400BB19D2}" presName="sibTrans" presStyleCnt="0"/>
      <dgm:spPr/>
    </dgm:pt>
    <dgm:pt modelId="{D01BA69D-0FDA-4CB6-946D-0F54605DD76B}" type="pres">
      <dgm:prSet presAssocID="{23D12A8D-F762-49E7-9DD8-A043F0B60385}" presName="compNode" presStyleCnt="0"/>
      <dgm:spPr/>
    </dgm:pt>
    <dgm:pt modelId="{2D02EA8D-D59B-425A-9349-119EAF2DA375}" type="pres">
      <dgm:prSet presAssocID="{23D12A8D-F762-49E7-9DD8-A043F0B60385}" presName="bgRect" presStyleLbl="bgShp" presStyleIdx="1" presStyleCnt="6"/>
      <dgm:spPr/>
    </dgm:pt>
    <dgm:pt modelId="{8A3A4335-E7E8-48BF-9561-962EF47868E5}" type="pres">
      <dgm:prSet presAssocID="{23D12A8D-F762-49E7-9DD8-A043F0B60385}" presName="iconRect" presStyleLbl="node1" presStyleIdx="1" presStyleCnt="6"/>
      <dgm:spPr>
        <a:blipFill>
          <a:blip xmlns:r="http://schemas.openxmlformats.org/officeDocument/2006/relationships" cstate="hqprint">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Magnifying glass"/>
        </a:ext>
      </dgm:extLst>
    </dgm:pt>
    <dgm:pt modelId="{2A5909C9-B2D6-4F73-8316-0A74BC07C5D7}" type="pres">
      <dgm:prSet presAssocID="{23D12A8D-F762-49E7-9DD8-A043F0B60385}" presName="spaceRect" presStyleCnt="0"/>
      <dgm:spPr/>
    </dgm:pt>
    <dgm:pt modelId="{E8A26ADE-3B3D-426E-B680-FE97B4C91E0D}" type="pres">
      <dgm:prSet presAssocID="{23D12A8D-F762-49E7-9DD8-A043F0B60385}" presName="parTx" presStyleLbl="revTx" presStyleIdx="1" presStyleCnt="6">
        <dgm:presLayoutVars>
          <dgm:chMax val="0"/>
          <dgm:chPref val="0"/>
        </dgm:presLayoutVars>
      </dgm:prSet>
      <dgm:spPr/>
    </dgm:pt>
    <dgm:pt modelId="{AEC9BC7C-88FC-4C47-9D56-5B78DFA966C1}" type="pres">
      <dgm:prSet presAssocID="{4A0C5AAB-A4D3-445B-A0D3-E3A7864AAA17}" presName="sibTrans" presStyleCnt="0"/>
      <dgm:spPr/>
    </dgm:pt>
    <dgm:pt modelId="{487D4AFE-20EB-426D-9404-B254708F62FC}" type="pres">
      <dgm:prSet presAssocID="{457706FE-7E20-42EB-BE36-2F678B25EB68}" presName="compNode" presStyleCnt="0"/>
      <dgm:spPr/>
    </dgm:pt>
    <dgm:pt modelId="{50093941-B1F8-419F-81E1-4A3FF5777A02}" type="pres">
      <dgm:prSet presAssocID="{457706FE-7E20-42EB-BE36-2F678B25EB68}" presName="bgRect" presStyleLbl="bgShp" presStyleIdx="2" presStyleCnt="6"/>
      <dgm:spPr/>
    </dgm:pt>
    <dgm:pt modelId="{096F2F63-AFFC-4F42-B60E-07692311D12B}" type="pres">
      <dgm:prSet presAssocID="{457706FE-7E20-42EB-BE36-2F678B25EB68}" presName="iconRect" presStyleLbl="node1" presStyleIdx="2" presStyleCnt="6"/>
      <dgm:spPr>
        <a:blipFill>
          <a:blip xmlns:r="http://schemas.openxmlformats.org/officeDocument/2006/relationships"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Close"/>
        </a:ext>
      </dgm:extLst>
    </dgm:pt>
    <dgm:pt modelId="{44C50AE1-68C4-4E4D-BFA6-207F103EA7B8}" type="pres">
      <dgm:prSet presAssocID="{457706FE-7E20-42EB-BE36-2F678B25EB68}" presName="spaceRect" presStyleCnt="0"/>
      <dgm:spPr/>
    </dgm:pt>
    <dgm:pt modelId="{3551A3FB-6AFC-42F3-BFE0-FE3FF42CD189}" type="pres">
      <dgm:prSet presAssocID="{457706FE-7E20-42EB-BE36-2F678B25EB68}" presName="parTx" presStyleLbl="revTx" presStyleIdx="2" presStyleCnt="6">
        <dgm:presLayoutVars>
          <dgm:chMax val="0"/>
          <dgm:chPref val="0"/>
        </dgm:presLayoutVars>
      </dgm:prSet>
      <dgm:spPr/>
    </dgm:pt>
    <dgm:pt modelId="{63FDDC77-35B1-4681-8B0A-388A014371DC}" type="pres">
      <dgm:prSet presAssocID="{D549ABDC-DCFA-4A54-9F82-D470F90C128E}" presName="sibTrans" presStyleCnt="0"/>
      <dgm:spPr/>
    </dgm:pt>
    <dgm:pt modelId="{1815D9E6-7087-4953-99EF-C313C594C22C}" type="pres">
      <dgm:prSet presAssocID="{34157ABE-0F12-4BB8-9395-091D126C70BC}" presName="compNode" presStyleCnt="0"/>
      <dgm:spPr/>
    </dgm:pt>
    <dgm:pt modelId="{F275471D-DA33-4289-9C5B-0FCFE0A81ADD}" type="pres">
      <dgm:prSet presAssocID="{34157ABE-0F12-4BB8-9395-091D126C70BC}" presName="bgRect" presStyleLbl="bgShp" presStyleIdx="3" presStyleCnt="6"/>
      <dgm:spPr/>
    </dgm:pt>
    <dgm:pt modelId="{125A37E8-EBB9-4F71-B547-AAD57784C3CD}" type="pres">
      <dgm:prSet presAssocID="{34157ABE-0F12-4BB8-9395-091D126C70BC}" presName="iconRect" presStyleLbl="node1" presStyleIdx="3" presStyleCnt="6"/>
      <dgm:spPr>
        <a:blipFill>
          <a:blip xmlns:r="http://schemas.openxmlformats.org/officeDocument/2006/relationships" cstate="hq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Newspaper"/>
        </a:ext>
      </dgm:extLst>
    </dgm:pt>
    <dgm:pt modelId="{12F56886-6AD8-4DE6-A227-45624E9E837F}" type="pres">
      <dgm:prSet presAssocID="{34157ABE-0F12-4BB8-9395-091D126C70BC}" presName="spaceRect" presStyleCnt="0"/>
      <dgm:spPr/>
    </dgm:pt>
    <dgm:pt modelId="{6FCD0D6B-0675-476D-AB96-49E7616FF6AE}" type="pres">
      <dgm:prSet presAssocID="{34157ABE-0F12-4BB8-9395-091D126C70BC}" presName="parTx" presStyleLbl="revTx" presStyleIdx="3" presStyleCnt="6">
        <dgm:presLayoutVars>
          <dgm:chMax val="0"/>
          <dgm:chPref val="0"/>
        </dgm:presLayoutVars>
      </dgm:prSet>
      <dgm:spPr/>
    </dgm:pt>
    <dgm:pt modelId="{1CDD8E25-63D2-435E-A487-1E1338C8D089}" type="pres">
      <dgm:prSet presAssocID="{805F1338-6927-4327-A6B0-6BA719C6C672}" presName="sibTrans" presStyleCnt="0"/>
      <dgm:spPr/>
    </dgm:pt>
    <dgm:pt modelId="{C6A56916-26CE-42D7-A24D-E1A30964AACA}" type="pres">
      <dgm:prSet presAssocID="{4EA4D6D5-3F78-43F7-B5EB-9FAA485DB556}" presName="compNode" presStyleCnt="0"/>
      <dgm:spPr/>
    </dgm:pt>
    <dgm:pt modelId="{2CB4DE93-A215-4AE0-A8D2-9E7D68E72FC7}" type="pres">
      <dgm:prSet presAssocID="{4EA4D6D5-3F78-43F7-B5EB-9FAA485DB556}" presName="bgRect" presStyleLbl="bgShp" presStyleIdx="4" presStyleCnt="6"/>
      <dgm:spPr/>
    </dgm:pt>
    <dgm:pt modelId="{B32E1EB0-A177-460B-9AB5-6BC5238AAF65}" type="pres">
      <dgm:prSet presAssocID="{4EA4D6D5-3F78-43F7-B5EB-9FAA485DB556}" presName="iconRect" presStyleLbl="node1" presStyleIdx="4" presStyleCnt="6"/>
      <dgm:spPr>
        <a:blipFill>
          <a:blip xmlns:r="http://schemas.openxmlformats.org/officeDocument/2006/relationships" cstate="hq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a:noFill/>
        </a:ln>
      </dgm:spPr>
      <dgm:extLst>
        <a:ext uri="{E40237B7-FDA0-4F09-8148-C483321AD2D9}">
          <dgm14:cNvPr xmlns:dgm14="http://schemas.microsoft.com/office/drawing/2010/diagram" id="0" name="" descr="Irritant"/>
        </a:ext>
      </dgm:extLst>
    </dgm:pt>
    <dgm:pt modelId="{7008FA47-D34D-45D9-B910-915FAA767FD0}" type="pres">
      <dgm:prSet presAssocID="{4EA4D6D5-3F78-43F7-B5EB-9FAA485DB556}" presName="spaceRect" presStyleCnt="0"/>
      <dgm:spPr/>
    </dgm:pt>
    <dgm:pt modelId="{7BD2C166-8D74-40C6-B1D1-898BA491C076}" type="pres">
      <dgm:prSet presAssocID="{4EA4D6D5-3F78-43F7-B5EB-9FAA485DB556}" presName="parTx" presStyleLbl="revTx" presStyleIdx="4" presStyleCnt="6">
        <dgm:presLayoutVars>
          <dgm:chMax val="0"/>
          <dgm:chPref val="0"/>
        </dgm:presLayoutVars>
      </dgm:prSet>
      <dgm:spPr/>
    </dgm:pt>
    <dgm:pt modelId="{B9B89393-628C-40ED-9EAA-3E589A6CBD48}" type="pres">
      <dgm:prSet presAssocID="{B7C71752-4138-4D9A-A439-5A83D37DC656}" presName="sibTrans" presStyleCnt="0"/>
      <dgm:spPr/>
    </dgm:pt>
    <dgm:pt modelId="{89B0DDBB-823D-4A76-AE97-5706C1FADD33}" type="pres">
      <dgm:prSet presAssocID="{5B28BA19-E4B6-4F89-8671-CB3825EDF524}" presName="compNode" presStyleCnt="0"/>
      <dgm:spPr/>
    </dgm:pt>
    <dgm:pt modelId="{6755ECCE-2F86-464F-99CF-E0659C0A5ED0}" type="pres">
      <dgm:prSet presAssocID="{5B28BA19-E4B6-4F89-8671-CB3825EDF524}" presName="bgRect" presStyleLbl="bgShp" presStyleIdx="5" presStyleCnt="6"/>
      <dgm:spPr/>
    </dgm:pt>
    <dgm:pt modelId="{721B45C9-1363-426D-82A6-A7579E216D92}" type="pres">
      <dgm:prSet presAssocID="{5B28BA19-E4B6-4F89-8671-CB3825EDF524}" presName="iconRect" presStyleLbl="node1" presStyleIdx="5" presStyleCnt="6"/>
      <dgm:spPr>
        <a:blipFill>
          <a:blip xmlns:r="http://schemas.openxmlformats.org/officeDocument/2006/relationships" cstate="hq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Statistics"/>
        </a:ext>
      </dgm:extLst>
    </dgm:pt>
    <dgm:pt modelId="{9E9DDEF7-1694-4713-AA01-630C3B87529E}" type="pres">
      <dgm:prSet presAssocID="{5B28BA19-E4B6-4F89-8671-CB3825EDF524}" presName="spaceRect" presStyleCnt="0"/>
      <dgm:spPr/>
    </dgm:pt>
    <dgm:pt modelId="{2921C1F7-0FE5-40A6-BBBE-D12FBFDEC29B}" type="pres">
      <dgm:prSet presAssocID="{5B28BA19-E4B6-4F89-8671-CB3825EDF524}" presName="parTx" presStyleLbl="revTx" presStyleIdx="5" presStyleCnt="6">
        <dgm:presLayoutVars>
          <dgm:chMax val="0"/>
          <dgm:chPref val="0"/>
        </dgm:presLayoutVars>
      </dgm:prSet>
      <dgm:spPr/>
    </dgm:pt>
  </dgm:ptLst>
  <dgm:cxnLst>
    <dgm:cxn modelId="{BB6A1A23-E0F4-427E-940C-C534574129A3}" type="presOf" srcId="{457706FE-7E20-42EB-BE36-2F678B25EB68}" destId="{3551A3FB-6AFC-42F3-BFE0-FE3FF42CD189}" srcOrd="0" destOrd="0" presId="urn:microsoft.com/office/officeart/2018/2/layout/IconVerticalSolidList"/>
    <dgm:cxn modelId="{4BDC4A35-B3F1-4617-BF92-A21B3864F66C}" srcId="{E0DC8347-9CCA-4AAE-B1B9-5B5287F665FF}" destId="{1181D766-8D9C-43B6-8013-66EDF17744C5}" srcOrd="0" destOrd="0" parTransId="{6C910092-E1A5-435D-8B45-9C44890BFFFC}" sibTransId="{E9494694-9AED-44BE-9CCD-7B4400BB19D2}"/>
    <dgm:cxn modelId="{65566B3E-AF5D-4BAC-A513-12AFAB7F5134}" srcId="{E0DC8347-9CCA-4AAE-B1B9-5B5287F665FF}" destId="{457706FE-7E20-42EB-BE36-2F678B25EB68}" srcOrd="2" destOrd="0" parTransId="{440D5387-BE6D-49A9-B18B-BD775504CED4}" sibTransId="{D549ABDC-DCFA-4A54-9F82-D470F90C128E}"/>
    <dgm:cxn modelId="{AE01255B-C74F-4551-BCEC-63909F58145F}" type="presOf" srcId="{34157ABE-0F12-4BB8-9395-091D126C70BC}" destId="{6FCD0D6B-0675-476D-AB96-49E7616FF6AE}" srcOrd="0" destOrd="0" presId="urn:microsoft.com/office/officeart/2018/2/layout/IconVerticalSolidList"/>
    <dgm:cxn modelId="{583B195C-5D34-4700-B261-DCD2DE43DD0B}" type="presOf" srcId="{23D12A8D-F762-49E7-9DD8-A043F0B60385}" destId="{E8A26ADE-3B3D-426E-B680-FE97B4C91E0D}" srcOrd="0" destOrd="0" presId="urn:microsoft.com/office/officeart/2018/2/layout/IconVerticalSolidList"/>
    <dgm:cxn modelId="{5D968379-05AD-4780-8461-CF44AED9B778}" type="presOf" srcId="{4EA4D6D5-3F78-43F7-B5EB-9FAA485DB556}" destId="{7BD2C166-8D74-40C6-B1D1-898BA491C076}" srcOrd="0" destOrd="0" presId="urn:microsoft.com/office/officeart/2018/2/layout/IconVerticalSolidList"/>
    <dgm:cxn modelId="{53A48183-EA8A-417F-AF0B-B9F1F108D0B9}" type="presOf" srcId="{5B28BA19-E4B6-4F89-8671-CB3825EDF524}" destId="{2921C1F7-0FE5-40A6-BBBE-D12FBFDEC29B}" srcOrd="0" destOrd="0" presId="urn:microsoft.com/office/officeart/2018/2/layout/IconVerticalSolidList"/>
    <dgm:cxn modelId="{3403C986-7B73-4392-AA83-D017AB3B30CB}" type="presOf" srcId="{1181D766-8D9C-43B6-8013-66EDF17744C5}" destId="{EF8D5C57-3922-4C11-9097-AF15CD74A7A8}" srcOrd="0" destOrd="0" presId="urn:microsoft.com/office/officeart/2018/2/layout/IconVerticalSolidList"/>
    <dgm:cxn modelId="{ACDB438D-9353-48BF-BA7B-1A5299536E15}" srcId="{E0DC8347-9CCA-4AAE-B1B9-5B5287F665FF}" destId="{34157ABE-0F12-4BB8-9395-091D126C70BC}" srcOrd="3" destOrd="0" parTransId="{E1B3023F-3D57-4975-9B4B-4A3DCD9A6027}" sibTransId="{805F1338-6927-4327-A6B0-6BA719C6C672}"/>
    <dgm:cxn modelId="{8781E993-A2F7-4439-A4FC-602E7FBA8DD5}" srcId="{E0DC8347-9CCA-4AAE-B1B9-5B5287F665FF}" destId="{4EA4D6D5-3F78-43F7-B5EB-9FAA485DB556}" srcOrd="4" destOrd="0" parTransId="{0DAF8770-1410-4AB5-AAD0-336F37FF9A97}" sibTransId="{B7C71752-4138-4D9A-A439-5A83D37DC656}"/>
    <dgm:cxn modelId="{023D53AA-EF6E-4994-867D-017C0A4662E8}" type="presOf" srcId="{E0DC8347-9CCA-4AAE-B1B9-5B5287F665FF}" destId="{6B1D20FB-E1B8-4679-99D4-F614E718EA96}" srcOrd="0" destOrd="0" presId="urn:microsoft.com/office/officeart/2018/2/layout/IconVerticalSolidList"/>
    <dgm:cxn modelId="{03638DD2-8CEB-40C3-9EFE-B9869980DE16}" srcId="{E0DC8347-9CCA-4AAE-B1B9-5B5287F665FF}" destId="{5B28BA19-E4B6-4F89-8671-CB3825EDF524}" srcOrd="5" destOrd="0" parTransId="{39D6993F-A7F8-455C-83FE-19FA10B93B2E}" sibTransId="{CBE0C17C-A6D5-4831-A1FC-D96164C74B73}"/>
    <dgm:cxn modelId="{BD360BE7-733C-4453-8721-36A3A1FCFAD7}" srcId="{E0DC8347-9CCA-4AAE-B1B9-5B5287F665FF}" destId="{23D12A8D-F762-49E7-9DD8-A043F0B60385}" srcOrd="1" destOrd="0" parTransId="{4F0B0F3E-4A8D-4440-9E63-2C4EC247B499}" sibTransId="{4A0C5AAB-A4D3-445B-A0D3-E3A7864AAA17}"/>
    <dgm:cxn modelId="{32B29214-1EDF-4968-BA3D-2C4FCCAFB0E5}" type="presParOf" srcId="{6B1D20FB-E1B8-4679-99D4-F614E718EA96}" destId="{020C732B-3844-4D85-89A6-DF94E21F86B3}" srcOrd="0" destOrd="0" presId="urn:microsoft.com/office/officeart/2018/2/layout/IconVerticalSolidList"/>
    <dgm:cxn modelId="{5A54DF66-9139-4017-B93A-7428BC8B0A75}" type="presParOf" srcId="{020C732B-3844-4D85-89A6-DF94E21F86B3}" destId="{32B7D352-98E0-4DBF-BB7C-85113B2D0E27}" srcOrd="0" destOrd="0" presId="urn:microsoft.com/office/officeart/2018/2/layout/IconVerticalSolidList"/>
    <dgm:cxn modelId="{F632532E-17CA-41D0-BCB2-84B8BB292515}" type="presParOf" srcId="{020C732B-3844-4D85-89A6-DF94E21F86B3}" destId="{DE9A6507-BB32-4B17-A33E-CFBCE6B6E3AC}" srcOrd="1" destOrd="0" presId="urn:microsoft.com/office/officeart/2018/2/layout/IconVerticalSolidList"/>
    <dgm:cxn modelId="{1871809A-BD8B-4A1B-8A6A-0A70A0498810}" type="presParOf" srcId="{020C732B-3844-4D85-89A6-DF94E21F86B3}" destId="{6BC7C6A3-62F7-464F-98B3-76FF5AAB1C1D}" srcOrd="2" destOrd="0" presId="urn:microsoft.com/office/officeart/2018/2/layout/IconVerticalSolidList"/>
    <dgm:cxn modelId="{30918B2A-253D-409F-8E7B-C4F22E303BBA}" type="presParOf" srcId="{020C732B-3844-4D85-89A6-DF94E21F86B3}" destId="{EF8D5C57-3922-4C11-9097-AF15CD74A7A8}" srcOrd="3" destOrd="0" presId="urn:microsoft.com/office/officeart/2018/2/layout/IconVerticalSolidList"/>
    <dgm:cxn modelId="{B82D1715-9D0A-4FCF-BA51-1ACBD706E959}" type="presParOf" srcId="{6B1D20FB-E1B8-4679-99D4-F614E718EA96}" destId="{129BD069-7998-4ED7-8007-4009D85E99CD}" srcOrd="1" destOrd="0" presId="urn:microsoft.com/office/officeart/2018/2/layout/IconVerticalSolidList"/>
    <dgm:cxn modelId="{15515056-BBC3-48B9-9E91-324F2237CB25}" type="presParOf" srcId="{6B1D20FB-E1B8-4679-99D4-F614E718EA96}" destId="{D01BA69D-0FDA-4CB6-946D-0F54605DD76B}" srcOrd="2" destOrd="0" presId="urn:microsoft.com/office/officeart/2018/2/layout/IconVerticalSolidList"/>
    <dgm:cxn modelId="{73FE53C0-17D5-4376-9C82-EDF859012207}" type="presParOf" srcId="{D01BA69D-0FDA-4CB6-946D-0F54605DD76B}" destId="{2D02EA8D-D59B-425A-9349-119EAF2DA375}" srcOrd="0" destOrd="0" presId="urn:microsoft.com/office/officeart/2018/2/layout/IconVerticalSolidList"/>
    <dgm:cxn modelId="{053A8631-217B-4F69-B203-645909A235E5}" type="presParOf" srcId="{D01BA69D-0FDA-4CB6-946D-0F54605DD76B}" destId="{8A3A4335-E7E8-48BF-9561-962EF47868E5}" srcOrd="1" destOrd="0" presId="urn:microsoft.com/office/officeart/2018/2/layout/IconVerticalSolidList"/>
    <dgm:cxn modelId="{05D14123-D82E-43A0-8FCE-E8C7EB7F554F}" type="presParOf" srcId="{D01BA69D-0FDA-4CB6-946D-0F54605DD76B}" destId="{2A5909C9-B2D6-4F73-8316-0A74BC07C5D7}" srcOrd="2" destOrd="0" presId="urn:microsoft.com/office/officeart/2018/2/layout/IconVerticalSolidList"/>
    <dgm:cxn modelId="{A527B3B8-273A-46F6-9749-7233470DA855}" type="presParOf" srcId="{D01BA69D-0FDA-4CB6-946D-0F54605DD76B}" destId="{E8A26ADE-3B3D-426E-B680-FE97B4C91E0D}" srcOrd="3" destOrd="0" presId="urn:microsoft.com/office/officeart/2018/2/layout/IconVerticalSolidList"/>
    <dgm:cxn modelId="{86FB096F-50A8-4661-8F19-69863DC53700}" type="presParOf" srcId="{6B1D20FB-E1B8-4679-99D4-F614E718EA96}" destId="{AEC9BC7C-88FC-4C47-9D56-5B78DFA966C1}" srcOrd="3" destOrd="0" presId="urn:microsoft.com/office/officeart/2018/2/layout/IconVerticalSolidList"/>
    <dgm:cxn modelId="{A36313FF-3C99-4D80-AF96-67F62E4D227E}" type="presParOf" srcId="{6B1D20FB-E1B8-4679-99D4-F614E718EA96}" destId="{487D4AFE-20EB-426D-9404-B254708F62FC}" srcOrd="4" destOrd="0" presId="urn:microsoft.com/office/officeart/2018/2/layout/IconVerticalSolidList"/>
    <dgm:cxn modelId="{38696167-332F-4C9A-9E45-1D4007185A42}" type="presParOf" srcId="{487D4AFE-20EB-426D-9404-B254708F62FC}" destId="{50093941-B1F8-419F-81E1-4A3FF5777A02}" srcOrd="0" destOrd="0" presId="urn:microsoft.com/office/officeart/2018/2/layout/IconVerticalSolidList"/>
    <dgm:cxn modelId="{603A077D-4BA1-4D55-AB4A-44B064B649B8}" type="presParOf" srcId="{487D4AFE-20EB-426D-9404-B254708F62FC}" destId="{096F2F63-AFFC-4F42-B60E-07692311D12B}" srcOrd="1" destOrd="0" presId="urn:microsoft.com/office/officeart/2018/2/layout/IconVerticalSolidList"/>
    <dgm:cxn modelId="{B9208621-A92E-4CD5-AFCA-2BEB02003E6A}" type="presParOf" srcId="{487D4AFE-20EB-426D-9404-B254708F62FC}" destId="{44C50AE1-68C4-4E4D-BFA6-207F103EA7B8}" srcOrd="2" destOrd="0" presId="urn:microsoft.com/office/officeart/2018/2/layout/IconVerticalSolidList"/>
    <dgm:cxn modelId="{B11AAA81-1526-450A-9E61-47742B258941}" type="presParOf" srcId="{487D4AFE-20EB-426D-9404-B254708F62FC}" destId="{3551A3FB-6AFC-42F3-BFE0-FE3FF42CD189}" srcOrd="3" destOrd="0" presId="urn:microsoft.com/office/officeart/2018/2/layout/IconVerticalSolidList"/>
    <dgm:cxn modelId="{F2A9A70A-F5BE-4F40-92F8-B54DD1728B71}" type="presParOf" srcId="{6B1D20FB-E1B8-4679-99D4-F614E718EA96}" destId="{63FDDC77-35B1-4681-8B0A-388A014371DC}" srcOrd="5" destOrd="0" presId="urn:microsoft.com/office/officeart/2018/2/layout/IconVerticalSolidList"/>
    <dgm:cxn modelId="{962ECD40-55C5-4F5E-99F1-4F365A4DE1BD}" type="presParOf" srcId="{6B1D20FB-E1B8-4679-99D4-F614E718EA96}" destId="{1815D9E6-7087-4953-99EF-C313C594C22C}" srcOrd="6" destOrd="0" presId="urn:microsoft.com/office/officeart/2018/2/layout/IconVerticalSolidList"/>
    <dgm:cxn modelId="{7F9F4CE4-8F2D-4157-AB8D-A4579F14FAA4}" type="presParOf" srcId="{1815D9E6-7087-4953-99EF-C313C594C22C}" destId="{F275471D-DA33-4289-9C5B-0FCFE0A81ADD}" srcOrd="0" destOrd="0" presId="urn:microsoft.com/office/officeart/2018/2/layout/IconVerticalSolidList"/>
    <dgm:cxn modelId="{4BDE41BF-74B8-4AE4-9DBC-4E0798660911}" type="presParOf" srcId="{1815D9E6-7087-4953-99EF-C313C594C22C}" destId="{125A37E8-EBB9-4F71-B547-AAD57784C3CD}" srcOrd="1" destOrd="0" presId="urn:microsoft.com/office/officeart/2018/2/layout/IconVerticalSolidList"/>
    <dgm:cxn modelId="{AF56607E-D74D-4EC9-8193-42629029B693}" type="presParOf" srcId="{1815D9E6-7087-4953-99EF-C313C594C22C}" destId="{12F56886-6AD8-4DE6-A227-45624E9E837F}" srcOrd="2" destOrd="0" presId="urn:microsoft.com/office/officeart/2018/2/layout/IconVerticalSolidList"/>
    <dgm:cxn modelId="{617D7D76-FF82-43EF-BD16-FE24EE2BD906}" type="presParOf" srcId="{1815D9E6-7087-4953-99EF-C313C594C22C}" destId="{6FCD0D6B-0675-476D-AB96-49E7616FF6AE}" srcOrd="3" destOrd="0" presId="urn:microsoft.com/office/officeart/2018/2/layout/IconVerticalSolidList"/>
    <dgm:cxn modelId="{7A414C45-E09D-4954-9A26-80335FD9151A}" type="presParOf" srcId="{6B1D20FB-E1B8-4679-99D4-F614E718EA96}" destId="{1CDD8E25-63D2-435E-A487-1E1338C8D089}" srcOrd="7" destOrd="0" presId="urn:microsoft.com/office/officeart/2018/2/layout/IconVerticalSolidList"/>
    <dgm:cxn modelId="{7E91C43F-007B-4A7B-8652-A392A0E5D474}" type="presParOf" srcId="{6B1D20FB-E1B8-4679-99D4-F614E718EA96}" destId="{C6A56916-26CE-42D7-A24D-E1A30964AACA}" srcOrd="8" destOrd="0" presId="urn:microsoft.com/office/officeart/2018/2/layout/IconVerticalSolidList"/>
    <dgm:cxn modelId="{A9EB028C-35AF-4A1F-BDDE-7BBE451821DB}" type="presParOf" srcId="{C6A56916-26CE-42D7-A24D-E1A30964AACA}" destId="{2CB4DE93-A215-4AE0-A8D2-9E7D68E72FC7}" srcOrd="0" destOrd="0" presId="urn:microsoft.com/office/officeart/2018/2/layout/IconVerticalSolidList"/>
    <dgm:cxn modelId="{AFEC6B20-0B10-42B0-9795-743534D6BC83}" type="presParOf" srcId="{C6A56916-26CE-42D7-A24D-E1A30964AACA}" destId="{B32E1EB0-A177-460B-9AB5-6BC5238AAF65}" srcOrd="1" destOrd="0" presId="urn:microsoft.com/office/officeart/2018/2/layout/IconVerticalSolidList"/>
    <dgm:cxn modelId="{4DACFBF7-3161-4C0A-A7CC-C13E519D539B}" type="presParOf" srcId="{C6A56916-26CE-42D7-A24D-E1A30964AACA}" destId="{7008FA47-D34D-45D9-B910-915FAA767FD0}" srcOrd="2" destOrd="0" presId="urn:microsoft.com/office/officeart/2018/2/layout/IconVerticalSolidList"/>
    <dgm:cxn modelId="{07C1BE56-CE55-4614-AA3C-AB1C8FA818C9}" type="presParOf" srcId="{C6A56916-26CE-42D7-A24D-E1A30964AACA}" destId="{7BD2C166-8D74-40C6-B1D1-898BA491C076}" srcOrd="3" destOrd="0" presId="urn:microsoft.com/office/officeart/2018/2/layout/IconVerticalSolidList"/>
    <dgm:cxn modelId="{E89774E3-90F5-41CE-A2B6-04579E13CC4F}" type="presParOf" srcId="{6B1D20FB-E1B8-4679-99D4-F614E718EA96}" destId="{B9B89393-628C-40ED-9EAA-3E589A6CBD48}" srcOrd="9" destOrd="0" presId="urn:microsoft.com/office/officeart/2018/2/layout/IconVerticalSolidList"/>
    <dgm:cxn modelId="{46ECC0CB-B5C8-4EF1-895B-C405FB32C72F}" type="presParOf" srcId="{6B1D20FB-E1B8-4679-99D4-F614E718EA96}" destId="{89B0DDBB-823D-4A76-AE97-5706C1FADD33}" srcOrd="10" destOrd="0" presId="urn:microsoft.com/office/officeart/2018/2/layout/IconVerticalSolidList"/>
    <dgm:cxn modelId="{345342C7-6C06-4358-93AF-88E44726DDDD}" type="presParOf" srcId="{89B0DDBB-823D-4A76-AE97-5706C1FADD33}" destId="{6755ECCE-2F86-464F-99CF-E0659C0A5ED0}" srcOrd="0" destOrd="0" presId="urn:microsoft.com/office/officeart/2018/2/layout/IconVerticalSolidList"/>
    <dgm:cxn modelId="{DEBCFA19-75CB-431F-9896-20B6E4DDC81A}" type="presParOf" srcId="{89B0DDBB-823D-4A76-AE97-5706C1FADD33}" destId="{721B45C9-1363-426D-82A6-A7579E216D92}" srcOrd="1" destOrd="0" presId="urn:microsoft.com/office/officeart/2018/2/layout/IconVerticalSolidList"/>
    <dgm:cxn modelId="{78369BF4-0F78-4D68-A542-014EE0958CAB}" type="presParOf" srcId="{89B0DDBB-823D-4A76-AE97-5706C1FADD33}" destId="{9E9DDEF7-1694-4713-AA01-630C3B87529E}" srcOrd="2" destOrd="0" presId="urn:microsoft.com/office/officeart/2018/2/layout/IconVerticalSolidList"/>
    <dgm:cxn modelId="{2A813CFB-8949-489D-8001-6C313F680C33}" type="presParOf" srcId="{89B0DDBB-823D-4A76-AE97-5706C1FADD33}" destId="{2921C1F7-0FE5-40A6-BBBE-D12FBFDEC29B}"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2B7D352-98E0-4DBF-BB7C-85113B2D0E27}">
      <dsp:nvSpPr>
        <dsp:cNvPr id="0" name=""/>
        <dsp:cNvSpPr/>
      </dsp:nvSpPr>
      <dsp:spPr>
        <a:xfrm>
          <a:off x="0" y="1427"/>
          <a:ext cx="4885203" cy="608443"/>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E9A6507-BB32-4B17-A33E-CFBCE6B6E3AC}">
      <dsp:nvSpPr>
        <dsp:cNvPr id="0" name=""/>
        <dsp:cNvSpPr/>
      </dsp:nvSpPr>
      <dsp:spPr>
        <a:xfrm>
          <a:off x="184054" y="138327"/>
          <a:ext cx="334643" cy="334643"/>
        </a:xfrm>
        <a:prstGeom prst="rect">
          <a:avLst/>
        </a:prstGeom>
        <a:blipFill>
          <a:blip xmlns:r="http://schemas.openxmlformats.org/officeDocument/2006/relationships" cstate="hqprint">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F8D5C57-3922-4C11-9097-AF15CD74A7A8}">
      <dsp:nvSpPr>
        <dsp:cNvPr id="0" name=""/>
        <dsp:cNvSpPr/>
      </dsp:nvSpPr>
      <dsp:spPr>
        <a:xfrm>
          <a:off x="702752" y="1427"/>
          <a:ext cx="4182450" cy="6084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394" tIns="64394" rIns="64394" bIns="64394" numCol="1" spcCol="1270" anchor="ctr" anchorCtr="0">
          <a:noAutofit/>
        </a:bodyPr>
        <a:lstStyle/>
        <a:p>
          <a:pPr marL="0" lvl="0" indent="0" algn="l" defTabSz="622300">
            <a:lnSpc>
              <a:spcPct val="100000"/>
            </a:lnSpc>
            <a:spcBef>
              <a:spcPct val="0"/>
            </a:spcBef>
            <a:spcAft>
              <a:spcPct val="35000"/>
            </a:spcAft>
            <a:buNone/>
          </a:pPr>
          <a:r>
            <a:rPr lang="en-US" sz="1400" b="1" kern="1200"/>
            <a:t>Selective reporting of dependent variables</a:t>
          </a:r>
          <a:endParaRPr lang="en-US" sz="1400" kern="1200"/>
        </a:p>
      </dsp:txBody>
      <dsp:txXfrm>
        <a:off x="702752" y="1427"/>
        <a:ext cx="4182450" cy="608443"/>
      </dsp:txXfrm>
    </dsp:sp>
    <dsp:sp modelId="{2D02EA8D-D59B-425A-9349-119EAF2DA375}">
      <dsp:nvSpPr>
        <dsp:cNvPr id="0" name=""/>
        <dsp:cNvSpPr/>
      </dsp:nvSpPr>
      <dsp:spPr>
        <a:xfrm>
          <a:off x="0" y="761982"/>
          <a:ext cx="4885203" cy="608443"/>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A3A4335-E7E8-48BF-9561-962EF47868E5}">
      <dsp:nvSpPr>
        <dsp:cNvPr id="0" name=""/>
        <dsp:cNvSpPr/>
      </dsp:nvSpPr>
      <dsp:spPr>
        <a:xfrm>
          <a:off x="184054" y="898881"/>
          <a:ext cx="334643" cy="334643"/>
        </a:xfrm>
        <a:prstGeom prst="rect">
          <a:avLst/>
        </a:prstGeom>
        <a:blipFill>
          <a:blip xmlns:r="http://schemas.openxmlformats.org/officeDocument/2006/relationships" cstate="hqprint">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8A26ADE-3B3D-426E-B680-FE97B4C91E0D}">
      <dsp:nvSpPr>
        <dsp:cNvPr id="0" name=""/>
        <dsp:cNvSpPr/>
      </dsp:nvSpPr>
      <dsp:spPr>
        <a:xfrm>
          <a:off x="702752" y="761982"/>
          <a:ext cx="4182450" cy="6084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394" tIns="64394" rIns="64394" bIns="64394" numCol="1" spcCol="1270" anchor="ctr" anchorCtr="0">
          <a:noAutofit/>
        </a:bodyPr>
        <a:lstStyle/>
        <a:p>
          <a:pPr marL="0" lvl="0" indent="0" algn="l" defTabSz="622300">
            <a:lnSpc>
              <a:spcPct val="100000"/>
            </a:lnSpc>
            <a:spcBef>
              <a:spcPct val="0"/>
            </a:spcBef>
            <a:spcAft>
              <a:spcPct val="35000"/>
            </a:spcAft>
            <a:buNone/>
          </a:pPr>
          <a:r>
            <a:rPr lang="en-US" sz="1400" b="1" kern="1200"/>
            <a:t>Deciding whether to collect more data after looking to see whether the results will be significant</a:t>
          </a:r>
          <a:endParaRPr lang="en-US" sz="1400" kern="1200"/>
        </a:p>
      </dsp:txBody>
      <dsp:txXfrm>
        <a:off x="702752" y="761982"/>
        <a:ext cx="4182450" cy="608443"/>
      </dsp:txXfrm>
    </dsp:sp>
    <dsp:sp modelId="{50093941-B1F8-419F-81E1-4A3FF5777A02}">
      <dsp:nvSpPr>
        <dsp:cNvPr id="0" name=""/>
        <dsp:cNvSpPr/>
      </dsp:nvSpPr>
      <dsp:spPr>
        <a:xfrm>
          <a:off x="0" y="1522536"/>
          <a:ext cx="4885203" cy="608443"/>
        </a:xfrm>
        <a:prstGeom prst="roundRect">
          <a:avLst>
            <a:gd name="adj" fmla="val 1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96F2F63-AFFC-4F42-B60E-07692311D12B}">
      <dsp:nvSpPr>
        <dsp:cNvPr id="0" name=""/>
        <dsp:cNvSpPr/>
      </dsp:nvSpPr>
      <dsp:spPr>
        <a:xfrm>
          <a:off x="184054" y="1659435"/>
          <a:ext cx="334643" cy="334643"/>
        </a:xfrm>
        <a:prstGeom prst="rect">
          <a:avLst/>
        </a:prstGeom>
        <a:blipFill>
          <a:blip xmlns:r="http://schemas.openxmlformats.org/officeDocument/2006/relationships"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3551A3FB-6AFC-42F3-BFE0-FE3FF42CD189}">
      <dsp:nvSpPr>
        <dsp:cNvPr id="0" name=""/>
        <dsp:cNvSpPr/>
      </dsp:nvSpPr>
      <dsp:spPr>
        <a:xfrm>
          <a:off x="702752" y="1522536"/>
          <a:ext cx="4182450" cy="6084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394" tIns="64394" rIns="64394" bIns="64394" numCol="1" spcCol="1270" anchor="ctr" anchorCtr="0">
          <a:noAutofit/>
        </a:bodyPr>
        <a:lstStyle/>
        <a:p>
          <a:pPr marL="0" lvl="0" indent="0" algn="l" defTabSz="622300">
            <a:lnSpc>
              <a:spcPct val="100000"/>
            </a:lnSpc>
            <a:spcBef>
              <a:spcPct val="0"/>
            </a:spcBef>
            <a:spcAft>
              <a:spcPct val="35000"/>
            </a:spcAft>
            <a:buNone/>
          </a:pPr>
          <a:r>
            <a:rPr lang="en-US" sz="1400" b="1" kern="1200"/>
            <a:t>Failing to disclose experimental conditions</a:t>
          </a:r>
          <a:endParaRPr lang="en-US" sz="1400" kern="1200"/>
        </a:p>
      </dsp:txBody>
      <dsp:txXfrm>
        <a:off x="702752" y="1522536"/>
        <a:ext cx="4182450" cy="608443"/>
      </dsp:txXfrm>
    </dsp:sp>
    <dsp:sp modelId="{F275471D-DA33-4289-9C5B-0FCFE0A81ADD}">
      <dsp:nvSpPr>
        <dsp:cNvPr id="0" name=""/>
        <dsp:cNvSpPr/>
      </dsp:nvSpPr>
      <dsp:spPr>
        <a:xfrm>
          <a:off x="0" y="2283090"/>
          <a:ext cx="4885203" cy="608443"/>
        </a:xfrm>
        <a:prstGeom prst="roundRect">
          <a:avLst>
            <a:gd name="adj" fmla="val 1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25A37E8-EBB9-4F71-B547-AAD57784C3CD}">
      <dsp:nvSpPr>
        <dsp:cNvPr id="0" name=""/>
        <dsp:cNvSpPr/>
      </dsp:nvSpPr>
      <dsp:spPr>
        <a:xfrm>
          <a:off x="184054" y="2419990"/>
          <a:ext cx="334643" cy="334643"/>
        </a:xfrm>
        <a:prstGeom prst="rect">
          <a:avLst/>
        </a:prstGeom>
        <a:blipFill>
          <a:blip xmlns:r="http://schemas.openxmlformats.org/officeDocument/2006/relationships" cstate="hq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FCD0D6B-0675-476D-AB96-49E7616FF6AE}">
      <dsp:nvSpPr>
        <dsp:cNvPr id="0" name=""/>
        <dsp:cNvSpPr/>
      </dsp:nvSpPr>
      <dsp:spPr>
        <a:xfrm>
          <a:off x="702752" y="2283090"/>
          <a:ext cx="4182450" cy="6084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394" tIns="64394" rIns="64394" bIns="64394" numCol="1" spcCol="1270" anchor="ctr" anchorCtr="0">
          <a:noAutofit/>
        </a:bodyPr>
        <a:lstStyle/>
        <a:p>
          <a:pPr marL="0" lvl="0" indent="0" algn="l" defTabSz="622300">
            <a:lnSpc>
              <a:spcPct val="100000"/>
            </a:lnSpc>
            <a:spcBef>
              <a:spcPct val="0"/>
            </a:spcBef>
            <a:spcAft>
              <a:spcPct val="35000"/>
            </a:spcAft>
            <a:buNone/>
          </a:pPr>
          <a:r>
            <a:rPr lang="en-US" sz="1400" b="1" kern="1200"/>
            <a:t>In a paper reporting selectively studies that worked</a:t>
          </a:r>
          <a:endParaRPr lang="en-US" sz="1400" kern="1200"/>
        </a:p>
      </dsp:txBody>
      <dsp:txXfrm>
        <a:off x="702752" y="2283090"/>
        <a:ext cx="4182450" cy="608443"/>
      </dsp:txXfrm>
    </dsp:sp>
    <dsp:sp modelId="{2CB4DE93-A215-4AE0-A8D2-9E7D68E72FC7}">
      <dsp:nvSpPr>
        <dsp:cNvPr id="0" name=""/>
        <dsp:cNvSpPr/>
      </dsp:nvSpPr>
      <dsp:spPr>
        <a:xfrm>
          <a:off x="0" y="3043644"/>
          <a:ext cx="4885203" cy="608443"/>
        </a:xfrm>
        <a:prstGeom prst="roundRect">
          <a:avLst>
            <a:gd name="adj" fmla="val 10000"/>
          </a:avLst>
        </a:prstGeom>
        <a:solidFill>
          <a:schemeClr val="accent6">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32E1EB0-A177-460B-9AB5-6BC5238AAF65}">
      <dsp:nvSpPr>
        <dsp:cNvPr id="0" name=""/>
        <dsp:cNvSpPr/>
      </dsp:nvSpPr>
      <dsp:spPr>
        <a:xfrm>
          <a:off x="184054" y="3180544"/>
          <a:ext cx="334643" cy="334643"/>
        </a:xfrm>
        <a:prstGeom prst="rect">
          <a:avLst/>
        </a:prstGeom>
        <a:blipFill>
          <a:blip xmlns:r="http://schemas.openxmlformats.org/officeDocument/2006/relationships" cstate="hq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7BD2C166-8D74-40C6-B1D1-898BA491C076}">
      <dsp:nvSpPr>
        <dsp:cNvPr id="0" name=""/>
        <dsp:cNvSpPr/>
      </dsp:nvSpPr>
      <dsp:spPr>
        <a:xfrm>
          <a:off x="702752" y="3043644"/>
          <a:ext cx="4182450" cy="6084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394" tIns="64394" rIns="64394" bIns="64394" numCol="1" spcCol="1270" anchor="ctr" anchorCtr="0">
          <a:noAutofit/>
        </a:bodyPr>
        <a:lstStyle/>
        <a:p>
          <a:pPr marL="0" lvl="0" indent="0" algn="l" defTabSz="622300">
            <a:lnSpc>
              <a:spcPct val="100000"/>
            </a:lnSpc>
            <a:spcBef>
              <a:spcPct val="0"/>
            </a:spcBef>
            <a:spcAft>
              <a:spcPct val="35000"/>
            </a:spcAft>
            <a:buNone/>
          </a:pPr>
          <a:r>
            <a:rPr lang="en-US" sz="1400" b="1" kern="1200"/>
            <a:t>Reporting an unexpected finding as having been predicted from the start</a:t>
          </a:r>
          <a:endParaRPr lang="en-US" sz="1400" kern="1200"/>
        </a:p>
      </dsp:txBody>
      <dsp:txXfrm>
        <a:off x="702752" y="3043644"/>
        <a:ext cx="4182450" cy="608443"/>
      </dsp:txXfrm>
    </dsp:sp>
    <dsp:sp modelId="{6755ECCE-2F86-464F-99CF-E0659C0A5ED0}">
      <dsp:nvSpPr>
        <dsp:cNvPr id="0" name=""/>
        <dsp:cNvSpPr/>
      </dsp:nvSpPr>
      <dsp:spPr>
        <a:xfrm>
          <a:off x="0" y="3804198"/>
          <a:ext cx="4885203" cy="608443"/>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21B45C9-1363-426D-82A6-A7579E216D92}">
      <dsp:nvSpPr>
        <dsp:cNvPr id="0" name=""/>
        <dsp:cNvSpPr/>
      </dsp:nvSpPr>
      <dsp:spPr>
        <a:xfrm>
          <a:off x="184054" y="3941098"/>
          <a:ext cx="334643" cy="334643"/>
        </a:xfrm>
        <a:prstGeom prst="rect">
          <a:avLst/>
        </a:prstGeom>
        <a:blipFill>
          <a:blip xmlns:r="http://schemas.openxmlformats.org/officeDocument/2006/relationships" cstate="hq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921C1F7-0FE5-40A6-BBBE-D12FBFDEC29B}">
      <dsp:nvSpPr>
        <dsp:cNvPr id="0" name=""/>
        <dsp:cNvSpPr/>
      </dsp:nvSpPr>
      <dsp:spPr>
        <a:xfrm>
          <a:off x="702752" y="3804198"/>
          <a:ext cx="4182450" cy="6084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394" tIns="64394" rIns="64394" bIns="64394" numCol="1" spcCol="1270" anchor="ctr" anchorCtr="0">
          <a:noAutofit/>
        </a:bodyPr>
        <a:lstStyle/>
        <a:p>
          <a:pPr marL="0" lvl="0" indent="0" algn="l" defTabSz="622300">
            <a:lnSpc>
              <a:spcPct val="100000"/>
            </a:lnSpc>
            <a:spcBef>
              <a:spcPct val="0"/>
            </a:spcBef>
            <a:spcAft>
              <a:spcPct val="35000"/>
            </a:spcAft>
            <a:buNone/>
          </a:pPr>
          <a:r>
            <a:rPr lang="en-US" sz="1400" b="1" kern="1200"/>
            <a:t>Falsifying Data</a:t>
          </a:r>
          <a:endParaRPr lang="en-US" sz="1400" kern="1200"/>
        </a:p>
      </dsp:txBody>
      <dsp:txXfrm>
        <a:off x="702752" y="3804198"/>
        <a:ext cx="4182450" cy="608443"/>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983594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s://www.nature.com/news/first-results-from-psychology-s-largest-reproducibility-test-1.17433#b1" TargetMode="External"/><Relationship Id="rId2" Type="http://schemas.openxmlformats.org/officeDocument/2006/relationships/slide" Target="../slides/slide14.xml"/><Relationship Id="rId1" Type="http://schemas.openxmlformats.org/officeDocument/2006/relationships/notesMaster" Target="../notesMasters/notesMaster1.xml"/><Relationship Id="rId4" Type="http://schemas.openxmlformats.org/officeDocument/2006/relationships/hyperlink" Target="https://www.nature.com/news/first-results-from-psychology-s-largest-reproducibility-test-1.17433#b2" TargetMode="Externa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s://www.nature.com/news/first-results-from-psychology-s-largest-reproducibility-test-1.17433#b1" TargetMode="External"/><Relationship Id="rId2" Type="http://schemas.openxmlformats.org/officeDocument/2006/relationships/slide" Target="../slides/slide15.xml"/><Relationship Id="rId1" Type="http://schemas.openxmlformats.org/officeDocument/2006/relationships/notesMaster" Target="../notesMasters/notesMaster1.xml"/><Relationship Id="rId4" Type="http://schemas.openxmlformats.org/officeDocument/2006/relationships/hyperlink" Target="https://www.nature.com/news/first-results-from-psychology-s-largest-reproducibility-test-1.17433#b2" TargetMode="Externa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3" Type="http://schemas.openxmlformats.org/officeDocument/2006/relationships/hyperlink" Target="https://projects.fivethirtyeight.com/p-hacking/" TargetMode="External"/><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Welcome participants. Briefly introduce yourself and the workshop structure. Mention both sessions. Ask for a quick show of hands: who has used R before? Who has never done any statistics in software?</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85B283-3111-0E65-D1A6-224E1F12A90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84B54D0-E85C-3CE9-0621-5ABDA8EF4C2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5691C85-4506-AE1F-7427-6E71972EAF61}"/>
              </a:ext>
            </a:extLst>
          </p:cNvPr>
          <p:cNvSpPr>
            <a:spLocks noGrp="1"/>
          </p:cNvSpPr>
          <p:nvPr>
            <p:ph type="body" idx="1"/>
          </p:nvPr>
        </p:nvSpPr>
        <p:spPr/>
        <p:txBody>
          <a:bodyPr/>
          <a:lstStyle/>
          <a:p>
            <a:r>
              <a:rPr lang="en-US" dirty="0"/>
              <a:t>Ask the room: 'Has anyone heard of power posing?' Let them respond. Then: 'This is what happens when statistics are misused. By the end of today you'll know exactly what went wrong — and more importantly, how to avoid it in your own work.'</a:t>
            </a:r>
          </a:p>
        </p:txBody>
      </p:sp>
      <p:sp>
        <p:nvSpPr>
          <p:cNvPr id="4" name="Slide Number Placeholder 3">
            <a:extLst>
              <a:ext uri="{FF2B5EF4-FFF2-40B4-BE49-F238E27FC236}">
                <a16:creationId xmlns:a16="http://schemas.microsoft.com/office/drawing/2014/main" id="{7DD8483A-2859-95CF-C6C1-2E902D79C6C6}"/>
              </a:ext>
            </a:extLst>
          </p:cNvPr>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40452190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A6DF3B-E329-D978-02E3-6E4CD8E53C2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856BA58-41F2-CEC9-E0D7-8E8E877572E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1B60905-E42F-86F8-8D92-E89B523F8FFE}"/>
              </a:ext>
            </a:extLst>
          </p:cNvPr>
          <p:cNvSpPr>
            <a:spLocks noGrp="1"/>
          </p:cNvSpPr>
          <p:nvPr>
            <p:ph type="body" idx="1"/>
          </p:nvPr>
        </p:nvSpPr>
        <p:spPr/>
        <p:txBody>
          <a:bodyPr/>
          <a:lstStyle/>
          <a:p>
            <a:r>
              <a:rPr lang="en-US" dirty="0"/>
              <a:t>This framing is the through-line for both sessions. Every method you learn today is a tool for making or breaking a scientific argument. You're not learning t-tests — you're learning how to prove or disprove a claim about your data.</a:t>
            </a:r>
          </a:p>
        </p:txBody>
      </p:sp>
      <p:sp>
        <p:nvSpPr>
          <p:cNvPr id="4" name="Slide Number Placeholder 3">
            <a:extLst>
              <a:ext uri="{FF2B5EF4-FFF2-40B4-BE49-F238E27FC236}">
                <a16:creationId xmlns:a16="http://schemas.microsoft.com/office/drawing/2014/main" id="{187BB8D2-A454-807A-6F6D-B5FFE54B4595}"/>
              </a:ext>
            </a:extLst>
          </p:cNvPr>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246668688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the room: 'Has anyone heard of power posing?' Let them respond. Then: 'This is what happens when statistics are misused. By the end of today you'll know exactly what went wrong — and more importantly, how to avoid it in your own work.'</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33DA0A-898D-47FA-C0CF-1B95CB04D67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E53BBD8-5A69-3366-3B4B-400FA3FFA3A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CA45184-7674-7618-6A5F-8338E9649302}"/>
              </a:ext>
            </a:extLst>
          </p:cNvPr>
          <p:cNvSpPr>
            <a:spLocks noGrp="1"/>
          </p:cNvSpPr>
          <p:nvPr>
            <p:ph type="body" idx="1"/>
          </p:nvPr>
        </p:nvSpPr>
        <p:spPr/>
        <p:txBody>
          <a:bodyPr/>
          <a:lstStyle/>
          <a:p>
            <a:r>
              <a:rPr lang="en-US" dirty="0"/>
              <a:t>Ask the room: 'Has anyone heard of power posing?' Let them respond. Then: 'This is what happens when statistics are misused. By the end of today you'll know exactly what went wrong — and more importantly, how to avoid it in your own work.'</a:t>
            </a:r>
          </a:p>
        </p:txBody>
      </p:sp>
      <p:sp>
        <p:nvSpPr>
          <p:cNvPr id="4" name="Slide Number Placeholder 3">
            <a:extLst>
              <a:ext uri="{FF2B5EF4-FFF2-40B4-BE49-F238E27FC236}">
                <a16:creationId xmlns:a16="http://schemas.microsoft.com/office/drawing/2014/main" id="{3025F2B3-BCC6-8B37-BD8F-E112A3A662CB}"/>
              </a:ext>
            </a:extLst>
          </p:cNvPr>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15040056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339ED7-B9F9-6F1B-A07E-8A5AFAEE83C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D250CD2-10E3-857D-D3E0-400CCCC0C07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E84FF1C-A694-B7E5-007E-E361434C251A}"/>
              </a:ext>
            </a:extLst>
          </p:cNvPr>
          <p:cNvSpPr>
            <a:spLocks noGrp="1"/>
          </p:cNvSpPr>
          <p:nvPr>
            <p:ph type="body" idx="1"/>
          </p:nvPr>
        </p:nvSpPr>
        <p:spPr/>
        <p:txBody>
          <a:bodyPr/>
          <a:lstStyle/>
          <a:p>
            <a:r>
              <a:rPr lang="en-US" dirty="0"/>
              <a:t>Ask participants: 'Which type of t-test do we need to test the claim on the slide?' Answer: independent samples, because treatment vs. control are different people. Then also ask which type tests pre→post within one group. Answer: paired.</a:t>
            </a:r>
          </a:p>
        </p:txBody>
      </p:sp>
      <p:sp>
        <p:nvSpPr>
          <p:cNvPr id="4" name="Slide Number Placeholder 3">
            <a:extLst>
              <a:ext uri="{FF2B5EF4-FFF2-40B4-BE49-F238E27FC236}">
                <a16:creationId xmlns:a16="http://schemas.microsoft.com/office/drawing/2014/main" id="{79FCD666-DA64-B471-7211-FFE7A1CB6566}"/>
              </a:ext>
            </a:extLst>
          </p:cNvPr>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346833598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64D746-9971-6833-7652-CE08275474C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C8F504A-5A1C-F0C7-3C73-04B3D03114B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933842F-DD5C-3BD6-1483-248132A6BD0F}"/>
              </a:ext>
            </a:extLst>
          </p:cNvPr>
          <p:cNvSpPr>
            <a:spLocks noGrp="1"/>
          </p:cNvSpPr>
          <p:nvPr>
            <p:ph type="body" idx="1"/>
          </p:nvPr>
        </p:nvSpPr>
        <p:spPr/>
        <p:txBody>
          <a:bodyPr/>
          <a:lstStyle/>
          <a:p>
            <a:r>
              <a:rPr lang="en-US" dirty="0"/>
              <a:t>Ask participants: 'Which type of t-test do we need to test the claim on the slide?' Answer: independent samples, because treatment vs. control are different people. Then also ask which type tests pre→post within one group. Answer: paired.</a:t>
            </a:r>
          </a:p>
        </p:txBody>
      </p:sp>
      <p:sp>
        <p:nvSpPr>
          <p:cNvPr id="4" name="Slide Number Placeholder 3">
            <a:extLst>
              <a:ext uri="{FF2B5EF4-FFF2-40B4-BE49-F238E27FC236}">
                <a16:creationId xmlns:a16="http://schemas.microsoft.com/office/drawing/2014/main" id="{9A2100B3-17CA-949F-3A08-62AAB0517C61}"/>
              </a:ext>
            </a:extLst>
          </p:cNvPr>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8172587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9B3DD9-CA47-B953-F0EF-11FD73B203A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F778CE9-45FC-1844-D5F0-39192A7AE97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A8AE01E-7392-30E8-6BA6-7A8710E50908}"/>
              </a:ext>
            </a:extLst>
          </p:cNvPr>
          <p:cNvSpPr>
            <a:spLocks noGrp="1"/>
          </p:cNvSpPr>
          <p:nvPr>
            <p:ph type="body" idx="1"/>
          </p:nvPr>
        </p:nvSpPr>
        <p:spPr/>
        <p:txBody>
          <a:bodyPr/>
          <a:lstStyle/>
          <a:p>
            <a:r>
              <a:rPr lang="en-US" dirty="0"/>
              <a:t>Ask participants: 'Which type of t-test do we need to test the claim on the slide?' Answer: independent samples, because treatment vs. control are different people. Then also ask which type tests pre→post within one group. Answer: paired.</a:t>
            </a:r>
          </a:p>
        </p:txBody>
      </p:sp>
      <p:sp>
        <p:nvSpPr>
          <p:cNvPr id="4" name="Slide Number Placeholder 3">
            <a:extLst>
              <a:ext uri="{FF2B5EF4-FFF2-40B4-BE49-F238E27FC236}">
                <a16:creationId xmlns:a16="http://schemas.microsoft.com/office/drawing/2014/main" id="{12F52821-4241-530D-BAC9-3D9D13692AB5}"/>
              </a:ext>
            </a:extLst>
          </p:cNvPr>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294004879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857029-B4A7-167A-DD51-E75532C1353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83F96F6-B76D-9AD5-52A9-B9A8918B9B5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EC99756-67A2-4723-924F-014C5D1FF4FD}"/>
              </a:ext>
            </a:extLst>
          </p:cNvPr>
          <p:cNvSpPr>
            <a:spLocks noGrp="1"/>
          </p:cNvSpPr>
          <p:nvPr>
            <p:ph type="body" idx="1"/>
          </p:nvPr>
        </p:nvSpPr>
        <p:spPr/>
        <p:txBody>
          <a:bodyPr/>
          <a:lstStyle/>
          <a:p>
            <a:r>
              <a:rPr lang="en-US" dirty="0"/>
              <a:t>Ask participants: 'Which type of t-test do we need to test the claim on the slide?' Answer: independent samples, because treatment vs. control are different people. Then also ask which type tests pre→post within one group. Answer: paired.</a:t>
            </a:r>
          </a:p>
        </p:txBody>
      </p:sp>
      <p:sp>
        <p:nvSpPr>
          <p:cNvPr id="4" name="Slide Number Placeholder 3">
            <a:extLst>
              <a:ext uri="{FF2B5EF4-FFF2-40B4-BE49-F238E27FC236}">
                <a16:creationId xmlns:a16="http://schemas.microsoft.com/office/drawing/2014/main" id="{5D7DE722-6CF1-942B-FC55-542F890E9D42}"/>
              </a:ext>
            </a:extLst>
          </p:cNvPr>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240842187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AAA93B-BF64-72D0-3C4C-3D6FD17D617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B0EA9A7-C9C0-5B74-06F9-9AC9D3350F5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4CC356C-B2A2-C385-5B6F-1310F7CE814E}"/>
              </a:ext>
            </a:extLst>
          </p:cNvPr>
          <p:cNvSpPr>
            <a:spLocks noGrp="1"/>
          </p:cNvSpPr>
          <p:nvPr>
            <p:ph type="body" idx="1"/>
          </p:nvPr>
        </p:nvSpPr>
        <p:spPr/>
        <p:txBody>
          <a:bodyPr/>
          <a:lstStyle/>
          <a:p>
            <a:r>
              <a:rPr lang="en-US" dirty="0"/>
              <a:t>Ask the room: 'Has anyone heard of power posing?' Let them respond. Then: 'This is what happens when statistics are misused. By the end of today you'll know exactly what went wrong — and more importantly, how to avoid it in your own work.'</a:t>
            </a:r>
          </a:p>
        </p:txBody>
      </p:sp>
      <p:sp>
        <p:nvSpPr>
          <p:cNvPr id="4" name="Slide Number Placeholder 3">
            <a:extLst>
              <a:ext uri="{FF2B5EF4-FFF2-40B4-BE49-F238E27FC236}">
                <a16:creationId xmlns:a16="http://schemas.microsoft.com/office/drawing/2014/main" id="{6FED7FC6-6536-4AB8-84AA-DFB1E44CDB8F}"/>
              </a:ext>
            </a:extLst>
          </p:cNvPr>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21549170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2F9DE5-C003-1F39-A9E2-ACE07DC3185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DD293F2-000C-5B22-CF6E-A510ED13716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C01A158-5459-CDB7-1745-597F0631950A}"/>
              </a:ext>
            </a:extLst>
          </p:cNvPr>
          <p:cNvSpPr>
            <a:spLocks noGrp="1"/>
          </p:cNvSpPr>
          <p:nvPr>
            <p:ph type="body" idx="1"/>
          </p:nvPr>
        </p:nvSpPr>
        <p:spPr/>
        <p:txBody>
          <a:bodyPr/>
          <a:lstStyle/>
          <a:p>
            <a:r>
              <a:rPr lang="en-US" dirty="0"/>
              <a:t>Open Science Collaboration. (2015). Estimating the reproducibility of psychological science. </a:t>
            </a:r>
            <a:r>
              <a:rPr lang="en-US" i="1" dirty="0"/>
              <a:t>Science</a:t>
            </a:r>
            <a:r>
              <a:rPr lang="en-US" dirty="0"/>
              <a:t>, </a:t>
            </a:r>
            <a:r>
              <a:rPr lang="en-US" i="1" dirty="0"/>
              <a:t>349</a:t>
            </a:r>
            <a:r>
              <a:rPr lang="en-US" dirty="0"/>
              <a:t>(6251), aac4716. </a:t>
            </a:r>
          </a:p>
          <a:p>
            <a:endParaRPr lang="en-US" dirty="0"/>
          </a:p>
          <a:p>
            <a:r>
              <a:rPr lang="en-US" dirty="0"/>
              <a:t>Something about the empire striking back? </a:t>
            </a:r>
          </a:p>
          <a:p>
            <a:endParaRPr lang="en-US" dirty="0"/>
          </a:p>
          <a:p>
            <a:r>
              <a:rPr lang="en-US" dirty="0"/>
              <a:t>Psychological accelerator </a:t>
            </a:r>
          </a:p>
          <a:p>
            <a:r>
              <a:rPr lang="en-US" dirty="0"/>
              <a:t>Many labs projects</a:t>
            </a:r>
          </a:p>
          <a:p>
            <a:endParaRPr lang="en-US" dirty="0"/>
          </a:p>
          <a:p>
            <a:r>
              <a:rPr lang="en-US" dirty="0"/>
              <a:t>https://www.nature.com/news/first-results-from-psychology-s-largest-reproducibility-test-1.17433 </a:t>
            </a:r>
          </a:p>
          <a:p>
            <a:endParaRPr lang="en-US" dirty="0"/>
          </a:p>
          <a:p>
            <a:r>
              <a:rPr lang="en-US" dirty="0"/>
              <a:t>There is plenty of room for improvement, he adds, but earlier studies have suggested that reproducibility rates in cancer biology and drug discovery could be even lower</a:t>
            </a:r>
            <a:r>
              <a:rPr lang="en-US" baseline="30000" dirty="0">
                <a:hlinkClick r:id="rId3" tooltip="Prinz, F., Schlange, T. &amp; Asadullah, K. Nature Rev. Drug Discov. 10, 712 (2011)."/>
              </a:rPr>
              <a:t>1</a:t>
            </a:r>
            <a:r>
              <a:rPr lang="en-US" baseline="30000" dirty="0"/>
              <a:t>, </a:t>
            </a:r>
            <a:r>
              <a:rPr lang="en-US" baseline="30000" dirty="0">
                <a:hlinkClick r:id="rId4" tooltip="Begley, C. G. &amp; Ellis, L. M. Nature 483, 531–533 (2012)."/>
              </a:rPr>
              <a:t>2</a:t>
            </a:r>
            <a:r>
              <a:rPr lang="en-US" dirty="0"/>
              <a:t>. “</a:t>
            </a:r>
          </a:p>
          <a:p>
            <a:endParaRPr lang="en-US" dirty="0"/>
          </a:p>
          <a:p>
            <a:endParaRPr lang="en-US" dirty="0"/>
          </a:p>
        </p:txBody>
      </p:sp>
      <p:sp>
        <p:nvSpPr>
          <p:cNvPr id="4" name="Slide Number Placeholder 3">
            <a:extLst>
              <a:ext uri="{FF2B5EF4-FFF2-40B4-BE49-F238E27FC236}">
                <a16:creationId xmlns:a16="http://schemas.microsoft.com/office/drawing/2014/main" id="{0CB0842A-1FAE-19B0-6B4F-DB9A302BB361}"/>
              </a:ext>
            </a:extLst>
          </p:cNvPr>
          <p:cNvSpPr>
            <a:spLocks noGrp="1"/>
          </p:cNvSpPr>
          <p:nvPr>
            <p:ph type="sldNum" sz="quarter" idx="5"/>
          </p:nvPr>
        </p:nvSpPr>
        <p:spPr/>
        <p:txBody>
          <a:bodyPr/>
          <a:lstStyle/>
          <a:p>
            <a:fld id="{CD6AFF55-F338-4982-B45A-2B2EE01ADC3A}" type="slidenum">
              <a:rPr lang="en-US" smtClean="0"/>
              <a:t>14</a:t>
            </a:fld>
            <a:endParaRPr lang="en-US"/>
          </a:p>
        </p:txBody>
      </p:sp>
    </p:spTree>
    <p:extLst>
      <p:ext uri="{BB962C8B-B14F-4D97-AF65-F5344CB8AC3E}">
        <p14:creationId xmlns:p14="http://schemas.microsoft.com/office/powerpoint/2010/main" val="76957847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 Science Collaboration. (2015). Estimating the reproducibility of psychological science. </a:t>
            </a:r>
            <a:r>
              <a:rPr lang="en-US" i="1" dirty="0"/>
              <a:t>Science</a:t>
            </a:r>
            <a:r>
              <a:rPr lang="en-US" dirty="0"/>
              <a:t>, </a:t>
            </a:r>
            <a:r>
              <a:rPr lang="en-US" i="1" dirty="0"/>
              <a:t>349</a:t>
            </a:r>
            <a:r>
              <a:rPr lang="en-US" dirty="0"/>
              <a:t>(6251), aac4716. </a:t>
            </a:r>
          </a:p>
          <a:p>
            <a:endParaRPr lang="en-US" dirty="0"/>
          </a:p>
          <a:p>
            <a:r>
              <a:rPr lang="en-US" dirty="0"/>
              <a:t>Something about the empire striking back? </a:t>
            </a:r>
          </a:p>
          <a:p>
            <a:endParaRPr lang="en-US" dirty="0"/>
          </a:p>
          <a:p>
            <a:r>
              <a:rPr lang="en-US" dirty="0"/>
              <a:t>Psychological accelerator </a:t>
            </a:r>
          </a:p>
          <a:p>
            <a:r>
              <a:rPr lang="en-US" dirty="0"/>
              <a:t>Many labs projects</a:t>
            </a:r>
          </a:p>
          <a:p>
            <a:endParaRPr lang="en-US" dirty="0"/>
          </a:p>
          <a:p>
            <a:r>
              <a:rPr lang="en-US" dirty="0"/>
              <a:t>https://www.nature.com/news/first-results-from-psychology-s-largest-reproducibility-test-1.17433 </a:t>
            </a:r>
          </a:p>
          <a:p>
            <a:endParaRPr lang="en-US" dirty="0"/>
          </a:p>
          <a:p>
            <a:r>
              <a:rPr lang="en-US" dirty="0"/>
              <a:t>There is plenty of room for improvement, he adds, but earlier studies have suggested that reproducibility rates in cancer biology and drug discovery could be even lower</a:t>
            </a:r>
            <a:r>
              <a:rPr lang="en-US" baseline="30000" dirty="0">
                <a:hlinkClick r:id="rId3" tooltip="Prinz, F., Schlange, T. &amp; Asadullah, K. Nature Rev. Drug Discov. 10, 712 (2011)."/>
              </a:rPr>
              <a:t>1</a:t>
            </a:r>
            <a:r>
              <a:rPr lang="en-US" baseline="30000" dirty="0"/>
              <a:t>, </a:t>
            </a:r>
            <a:r>
              <a:rPr lang="en-US" baseline="30000" dirty="0">
                <a:hlinkClick r:id="rId4" tooltip="Begley, C. G. &amp; Ellis, L. M. Nature 483, 531–533 (2012)."/>
              </a:rPr>
              <a:t>2</a:t>
            </a:r>
            <a:r>
              <a:rPr lang="en-US" dirty="0"/>
              <a:t>. “</a:t>
            </a:r>
          </a:p>
          <a:p>
            <a:endParaRPr lang="en-US" dirty="0"/>
          </a:p>
          <a:p>
            <a:endParaRPr lang="en-US" dirty="0"/>
          </a:p>
        </p:txBody>
      </p:sp>
      <p:sp>
        <p:nvSpPr>
          <p:cNvPr id="4" name="Slide Number Placeholder 3"/>
          <p:cNvSpPr>
            <a:spLocks noGrp="1"/>
          </p:cNvSpPr>
          <p:nvPr>
            <p:ph type="sldNum" sz="quarter" idx="5"/>
          </p:nvPr>
        </p:nvSpPr>
        <p:spPr/>
        <p:txBody>
          <a:bodyPr/>
          <a:lstStyle/>
          <a:p>
            <a:fld id="{CD6AFF55-F338-4982-B45A-2B2EE01ADC3A}" type="slidenum">
              <a:rPr lang="en-US" smtClean="0"/>
              <a:t>15</a:t>
            </a:fld>
            <a:endParaRPr lang="en-US"/>
          </a:p>
        </p:txBody>
      </p:sp>
    </p:spTree>
    <p:extLst>
      <p:ext uri="{BB962C8B-B14F-4D97-AF65-F5344CB8AC3E}">
        <p14:creationId xmlns:p14="http://schemas.microsoft.com/office/powerpoint/2010/main" val="5966105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56BA56-C7DE-AD76-A55C-FA7C2965F95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65390F5-B026-C03C-274D-9C4F2E695BD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D0F66FC-ED4D-E26B-F9EC-B80257D4C288}"/>
              </a:ext>
            </a:extLst>
          </p:cNvPr>
          <p:cNvSpPr>
            <a:spLocks noGrp="1"/>
          </p:cNvSpPr>
          <p:nvPr>
            <p:ph type="body" idx="1"/>
          </p:nvPr>
        </p:nvSpPr>
        <p:spPr/>
        <p:txBody>
          <a:bodyPr/>
          <a:lstStyle/>
          <a:p>
            <a:r>
              <a:rPr lang="en-US" dirty="0"/>
              <a:t>Ask participants: 'Which type of t-test do we need to test the claim on the slide?' Answer: independent samples, because treatment vs. control are different people. Then also ask which type tests pre→post within one group. Answer: paired.</a:t>
            </a:r>
          </a:p>
        </p:txBody>
      </p:sp>
      <p:sp>
        <p:nvSpPr>
          <p:cNvPr id="4" name="Slide Number Placeholder 3">
            <a:extLst>
              <a:ext uri="{FF2B5EF4-FFF2-40B4-BE49-F238E27FC236}">
                <a16:creationId xmlns:a16="http://schemas.microsoft.com/office/drawing/2014/main" id="{8DC4C2BD-43A0-EEA8-E23D-D1714586B18C}"/>
              </a:ext>
            </a:extLst>
          </p:cNvPr>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226838110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2011 Daryl </a:t>
            </a:r>
            <a:r>
              <a:rPr lang="en-US" dirty="0" err="1"/>
              <a:t>Bem</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2011 </a:t>
            </a:r>
            <a:r>
              <a:rPr lang="en-US" dirty="0" err="1"/>
              <a:t>Diederik</a:t>
            </a:r>
            <a:r>
              <a:rPr lang="en-US" dirty="0"/>
              <a:t> </a:t>
            </a:r>
            <a:r>
              <a:rPr lang="en-US" dirty="0" err="1"/>
              <a:t>Stapel</a:t>
            </a:r>
            <a:r>
              <a:rPr lang="en-US" dirty="0"/>
              <a:t>: 58 publications (Falsifying Data)</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January 2017 – Brian </a:t>
            </a:r>
            <a:r>
              <a:rPr lang="en-US" dirty="0" err="1"/>
              <a:t>Wansink</a:t>
            </a:r>
            <a:r>
              <a:rPr lang="en-US" dirty="0"/>
              <a:t>: 61 publications retracted (p-hacking)</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Power Posing</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Ego Depletion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fld id="{CD6AFF55-F338-4982-B45A-2B2EE01ADC3A}" type="slidenum">
              <a:rPr lang="en-US" smtClean="0"/>
              <a:t>17</a:t>
            </a:fld>
            <a:endParaRPr lang="en-US"/>
          </a:p>
        </p:txBody>
      </p:sp>
    </p:spTree>
    <p:extLst>
      <p:ext uri="{BB962C8B-B14F-4D97-AF65-F5344CB8AC3E}">
        <p14:creationId xmlns:p14="http://schemas.microsoft.com/office/powerpoint/2010/main" val="96664499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https://replicationindex.com/2015/01/24/questionable-research-practices-definition-detect-and-recommendations-for-better-practices/ </a:t>
            </a:r>
          </a:p>
          <a:p>
            <a:endParaRPr lang="en-US" dirty="0"/>
          </a:p>
          <a:p>
            <a:r>
              <a:rPr lang="en-US" dirty="0" err="1"/>
              <a:t>HARKing</a:t>
            </a:r>
            <a:endParaRPr lang="en-US" dirty="0"/>
          </a:p>
          <a:p>
            <a:r>
              <a:rPr lang="en-US" dirty="0"/>
              <a:t>P-hacking</a:t>
            </a:r>
          </a:p>
        </p:txBody>
      </p:sp>
      <p:sp>
        <p:nvSpPr>
          <p:cNvPr id="4" name="Slide Number Placeholder 3"/>
          <p:cNvSpPr>
            <a:spLocks noGrp="1"/>
          </p:cNvSpPr>
          <p:nvPr>
            <p:ph type="sldNum" sz="quarter" idx="5"/>
          </p:nvPr>
        </p:nvSpPr>
        <p:spPr/>
        <p:txBody>
          <a:bodyPr/>
          <a:lstStyle/>
          <a:p>
            <a:fld id="{CD6AFF55-F338-4982-B45A-2B2EE01ADC3A}" type="slidenum">
              <a:rPr lang="en-US" smtClean="0"/>
              <a:t>18</a:t>
            </a:fld>
            <a:endParaRPr lang="en-US"/>
          </a:p>
        </p:txBody>
      </p:sp>
    </p:spTree>
    <p:extLst>
      <p:ext uri="{BB962C8B-B14F-4D97-AF65-F5344CB8AC3E}">
        <p14:creationId xmlns:p14="http://schemas.microsoft.com/office/powerpoint/2010/main" val="88733365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Chambers, C. D., </a:t>
            </a:r>
            <a:r>
              <a:rPr lang="en-US" dirty="0" err="1"/>
              <a:t>Feredoes</a:t>
            </a:r>
            <a:r>
              <a:rPr lang="en-US" dirty="0"/>
              <a:t>, E., </a:t>
            </a:r>
            <a:r>
              <a:rPr lang="en-US" dirty="0" err="1"/>
              <a:t>Muthukumaraswamy</a:t>
            </a:r>
            <a:r>
              <a:rPr lang="en-US" dirty="0"/>
              <a:t>, S. D., &amp; </a:t>
            </a:r>
            <a:r>
              <a:rPr lang="en-US" dirty="0" err="1"/>
              <a:t>Etchells</a:t>
            </a:r>
            <a:r>
              <a:rPr lang="en-US" dirty="0"/>
              <a:t>, P. (2014). Instead of" playing the game" it is time to change the rules: Registered Reports at AIMS Neuroscience and beyond. </a:t>
            </a:r>
            <a:r>
              <a:rPr lang="en-US" i="1" dirty="0"/>
              <a:t>AIMS Neuroscience</a:t>
            </a:r>
            <a:r>
              <a:rPr lang="en-US" dirty="0"/>
              <a:t>, </a:t>
            </a:r>
            <a:r>
              <a:rPr lang="en-US" i="1" dirty="0"/>
              <a:t>1</a:t>
            </a:r>
            <a:r>
              <a:rPr lang="en-US" dirty="0"/>
              <a:t>(1), 4-17.</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hlinkClick r:id="rId3"/>
              </a:rPr>
              <a:t>https://projects.fivethirtyeight.com/p-hacking/</a:t>
            </a:r>
            <a:r>
              <a:rPr lang="en-US" dirty="0"/>
              <a:t> </a:t>
            </a:r>
          </a:p>
          <a:p>
            <a:endParaRPr lang="en-US" dirty="0"/>
          </a:p>
        </p:txBody>
      </p:sp>
      <p:sp>
        <p:nvSpPr>
          <p:cNvPr id="4" name="Slide Number Placeholder 3"/>
          <p:cNvSpPr>
            <a:spLocks noGrp="1"/>
          </p:cNvSpPr>
          <p:nvPr>
            <p:ph type="sldNum" sz="quarter" idx="5"/>
          </p:nvPr>
        </p:nvSpPr>
        <p:spPr/>
        <p:txBody>
          <a:bodyPr/>
          <a:lstStyle/>
          <a:p>
            <a:fld id="{CD6AFF55-F338-4982-B45A-2B2EE01ADC3A}" type="slidenum">
              <a:rPr lang="en-US" smtClean="0"/>
              <a:t>19</a:t>
            </a:fld>
            <a:endParaRPr lang="en-US"/>
          </a:p>
        </p:txBody>
      </p:sp>
    </p:spTree>
    <p:extLst>
      <p:ext uri="{BB962C8B-B14F-4D97-AF65-F5344CB8AC3E}">
        <p14:creationId xmlns:p14="http://schemas.microsoft.com/office/powerpoint/2010/main" val="340647965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Bunch of different ways you could go about slicing your data</a:t>
            </a:r>
          </a:p>
        </p:txBody>
      </p:sp>
      <p:sp>
        <p:nvSpPr>
          <p:cNvPr id="4" name="Slide Number Placeholder 3"/>
          <p:cNvSpPr>
            <a:spLocks noGrp="1"/>
          </p:cNvSpPr>
          <p:nvPr>
            <p:ph type="sldNum" sz="quarter" idx="5"/>
          </p:nvPr>
        </p:nvSpPr>
        <p:spPr/>
        <p:txBody>
          <a:bodyPr/>
          <a:lstStyle/>
          <a:p>
            <a:fld id="{CD6AFF55-F338-4982-B45A-2B2EE01ADC3A}" type="slidenum">
              <a:rPr lang="en-US" smtClean="0"/>
              <a:t>20</a:t>
            </a:fld>
            <a:endParaRPr lang="en-US"/>
          </a:p>
        </p:txBody>
      </p:sp>
    </p:spTree>
    <p:extLst>
      <p:ext uri="{BB962C8B-B14F-4D97-AF65-F5344CB8AC3E}">
        <p14:creationId xmlns:p14="http://schemas.microsoft.com/office/powerpoint/2010/main" val="366011568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John, L. K., Loewenstein, G., &amp; </a:t>
            </a:r>
            <a:r>
              <a:rPr lang="en-US" dirty="0" err="1"/>
              <a:t>Prelec</a:t>
            </a:r>
            <a:r>
              <a:rPr lang="en-US" dirty="0"/>
              <a:t>, D. (2012). Measuring the prevalence of questionable research practices with incentives for truth telling. </a:t>
            </a:r>
            <a:r>
              <a:rPr lang="en-US" i="1" dirty="0"/>
              <a:t>Psychological science</a:t>
            </a:r>
            <a:r>
              <a:rPr lang="en-US" dirty="0"/>
              <a:t>, </a:t>
            </a:r>
            <a:r>
              <a:rPr lang="en-US" i="1" dirty="0"/>
              <a:t>23</a:t>
            </a:r>
            <a:r>
              <a:rPr lang="en-US" dirty="0"/>
              <a:t>(5), 524-532.</a:t>
            </a:r>
          </a:p>
        </p:txBody>
      </p:sp>
      <p:sp>
        <p:nvSpPr>
          <p:cNvPr id="4" name="Slide Number Placeholder 3"/>
          <p:cNvSpPr>
            <a:spLocks noGrp="1"/>
          </p:cNvSpPr>
          <p:nvPr>
            <p:ph type="sldNum" sz="quarter" idx="5"/>
          </p:nvPr>
        </p:nvSpPr>
        <p:spPr/>
        <p:txBody>
          <a:bodyPr/>
          <a:lstStyle/>
          <a:p>
            <a:fld id="{CD6AFF55-F338-4982-B45A-2B2EE01ADC3A}" type="slidenum">
              <a:rPr lang="en-US" smtClean="0"/>
              <a:t>21</a:t>
            </a:fld>
            <a:endParaRPr lang="en-US"/>
          </a:p>
        </p:txBody>
      </p:sp>
    </p:spTree>
    <p:extLst>
      <p:ext uri="{BB962C8B-B14F-4D97-AF65-F5344CB8AC3E}">
        <p14:creationId xmlns:p14="http://schemas.microsoft.com/office/powerpoint/2010/main" val="283731876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John, L. K., Loewenstein, G., &amp; </a:t>
            </a:r>
            <a:r>
              <a:rPr lang="en-US" dirty="0" err="1"/>
              <a:t>Prelec</a:t>
            </a:r>
            <a:r>
              <a:rPr lang="en-US" dirty="0"/>
              <a:t>, D. (2012). Measuring the prevalence of questionable research practices with incentives for truth telling. </a:t>
            </a:r>
            <a:r>
              <a:rPr lang="en-US" i="1" dirty="0"/>
              <a:t>Psychological science</a:t>
            </a:r>
            <a:r>
              <a:rPr lang="en-US" dirty="0"/>
              <a:t>, </a:t>
            </a:r>
            <a:r>
              <a:rPr lang="en-US" i="1" dirty="0"/>
              <a:t>23</a:t>
            </a:r>
            <a:r>
              <a:rPr lang="en-US" dirty="0"/>
              <a:t>(5), 524-532.</a:t>
            </a:r>
          </a:p>
          <a:p>
            <a:endParaRPr lang="en-US" dirty="0"/>
          </a:p>
        </p:txBody>
      </p:sp>
      <p:sp>
        <p:nvSpPr>
          <p:cNvPr id="4" name="Slide Number Placeholder 3"/>
          <p:cNvSpPr>
            <a:spLocks noGrp="1"/>
          </p:cNvSpPr>
          <p:nvPr>
            <p:ph type="sldNum" sz="quarter" idx="5"/>
          </p:nvPr>
        </p:nvSpPr>
        <p:spPr/>
        <p:txBody>
          <a:bodyPr/>
          <a:lstStyle/>
          <a:p>
            <a:fld id="{CD6AFF55-F338-4982-B45A-2B2EE01ADC3A}" type="slidenum">
              <a:rPr lang="en-US" smtClean="0"/>
              <a:t>22</a:t>
            </a:fld>
            <a:endParaRPr lang="en-US"/>
          </a:p>
        </p:txBody>
      </p:sp>
    </p:spTree>
    <p:extLst>
      <p:ext uri="{BB962C8B-B14F-4D97-AF65-F5344CB8AC3E}">
        <p14:creationId xmlns:p14="http://schemas.microsoft.com/office/powerpoint/2010/main" val="26952171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Frame the session: today we tour the kitchen, make one simple dish, and set off the smoke alarm on purpose so it never scares us again. Set the tone that errors are normal and expected — you cannot break R by typing the wrong thing.</a:t>
            </a:r>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24</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Have students find each pane on their own screen. Quick check: call out a pane name, students point to it (or type the kitchen name in chat). The cards on this slide are arranged in the same 2x2 layout as the default RStudio window.</a:t>
            </a:r>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25</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Build the project live, together, before any code. Point out the project name in the top-right corner of RStudio — the sign on the kitchen door. Pre-empt setwd(): 'Advice online will tell you to use setwd(). That's teleporting between kitchens mid-recipe — it breaks on any other computer. We walk in the front door instead.' One course, one kitchen: a separate project for any other class using R.</a:t>
            </a:r>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single biggest habit to build. Console for play, script for keeps. Foreshadows reproducibility without using the word yet.</a:t>
            </a:r>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27</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Live-code this with students typing along. Make at least one genuine typo and recover out loud. Point out the up-arrow trick early — it saves enormous frustration.</a:t>
            </a:r>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28</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After each assignment, direct attention to the Environment pane. 3-minute exercise: object named after their favorite food with a rating out of 10, then a vector of three foods, then the mean. Ask 1-2 volunteers to share.</a:t>
            </a:r>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29</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Pause here. The point: descriptive statistics are not a separate scary thing — students just did one. Demystify before the word 'statistics' gets weight.</a:t>
            </a:r>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30</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full script is on the student handout — students type or paste it. Walk through the five steps before anyone runs anything, so they see the structure of an analysis: data in, combine, inspect, visualize, summarize. That arc is every analysis they'll ever run.</a:t>
            </a:r>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31</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Demonstrate all three run methods live. Make the plot a moment: 'You just wrote a program that turned raw data into a research-quality figure. Day one.' Fast finishers: change a rating, add a sixth cookie, or change the bar color, then re-Source — plants the reproducibility seed.</a:t>
            </a:r>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32</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Everyone triggers all three errors deliberately, together. Read each message aloud and translate. Key debrief: R is not judging you, not broken, not fragile. The error text tells you exactly which ingredient it couldn't find. Reading the message IS the skill. Mention that experienced R users got errors this morning too.</a:t>
            </a:r>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33</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Collect on paper, LMS, or chat. Keep the 1-10 intimidation ratings — re-ask at midterm and analyze the before/after with the class in R. It's a paired-data example about themselves.</a:t>
            </a:r>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34</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0937AD-40ED-2797-E61C-5F9A780EDA7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C0E8C6C-4EFA-404B-71B0-45CA70EE0BE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5A6B20D-A092-922E-6449-4C0987E89BC9}"/>
              </a:ext>
            </a:extLst>
          </p:cNvPr>
          <p:cNvSpPr>
            <a:spLocks noGrp="1"/>
          </p:cNvSpPr>
          <p:nvPr>
            <p:ph type="body" idx="1"/>
          </p:nvPr>
        </p:nvSpPr>
        <p:spPr/>
        <p:txBody>
          <a:bodyPr/>
          <a:lstStyle/>
          <a:p>
            <a:r>
              <a:rPr lang="en-US" dirty="0"/>
              <a:t>This framing is the through-line for both sessions. Every method you learn today is a tool for making or breaking a scientific argument. You're not learning t-tests — you're learning how to prove or disprove a claim about your data.</a:t>
            </a:r>
          </a:p>
        </p:txBody>
      </p:sp>
      <p:sp>
        <p:nvSpPr>
          <p:cNvPr id="4" name="Slide Number Placeholder 3">
            <a:extLst>
              <a:ext uri="{FF2B5EF4-FFF2-40B4-BE49-F238E27FC236}">
                <a16:creationId xmlns:a16="http://schemas.microsoft.com/office/drawing/2014/main" id="{D9E62C3B-ABE1-2B3D-3163-9388E5B1B631}"/>
              </a:ext>
            </a:extLst>
          </p:cNvPr>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99913137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End on confidence. Preview what's next session if you like (e.g., loading real data — 'shopping for groceries').</a:t>
            </a:r>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36</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Shape 0">
            <a:extLst>
              <a:ext uri="{FF2B5EF4-FFF2-40B4-BE49-F238E27FC236}">
                <a16:creationId xmlns:a16="http://schemas.microsoft.com/office/drawing/2014/main" id="{9EC6982F-34D6-AFF4-42C7-ACEF1BB8C962}"/>
              </a:ext>
            </a:extLst>
          </p:cNvPr>
          <p:cNvSpPr/>
          <p:nvPr userDrawn="1"/>
        </p:nvSpPr>
        <p:spPr>
          <a:xfrm>
            <a:off x="0" y="0"/>
            <a:ext cx="9144000" cy="1005840"/>
          </a:xfrm>
          <a:prstGeom prst="rect">
            <a:avLst/>
          </a:prstGeom>
          <a:solidFill>
            <a:srgbClr val="1E2761"/>
          </a:solidFill>
          <a:ln>
            <a:noFill/>
          </a:ln>
        </p:spPr>
        <p:txBody>
          <a:bodyPr/>
          <a:lstStyle/>
          <a:p>
            <a:endParaRPr lang="en-US"/>
          </a:p>
        </p:txBody>
      </p:sp>
      <p:sp>
        <p:nvSpPr>
          <p:cNvPr id="2" name="Title 1">
            <a:extLst>
              <a:ext uri="{FF2B5EF4-FFF2-40B4-BE49-F238E27FC236}">
                <a16:creationId xmlns:a16="http://schemas.microsoft.com/office/drawing/2014/main" id="{2F0C8D9A-9B8A-B0A2-EC4A-B20EEC7FC7B5}"/>
              </a:ext>
            </a:extLst>
          </p:cNvPr>
          <p:cNvSpPr>
            <a:spLocks noGrp="1"/>
          </p:cNvSpPr>
          <p:nvPr>
            <p:ph type="title"/>
          </p:nvPr>
        </p:nvSpPr>
        <p:spPr>
          <a:xfrm>
            <a:off x="425450" y="137319"/>
            <a:ext cx="8215630" cy="731202"/>
          </a:xfrm>
          <a:prstGeom prst="rect">
            <a:avLst/>
          </a:prstGeom>
          <a:ln>
            <a:noFill/>
          </a:ln>
        </p:spPr>
        <p:txBody>
          <a:bodyPr anchor="ctr"/>
          <a:lstStyle>
            <a:lvl1pPr algn="l">
              <a:defRPr sz="3200">
                <a:solidFill>
                  <a:schemeClr val="bg1"/>
                </a:solidFill>
                <a:latin typeface="+mn-lt"/>
              </a:defRPr>
            </a:lvl1pPr>
          </a:lstStyle>
          <a:p>
            <a:r>
              <a:rPr lang="en-US" dirty="0"/>
              <a:t>Click to edit Master title style</a:t>
            </a:r>
          </a:p>
        </p:txBody>
      </p:sp>
      <p:sp>
        <p:nvSpPr>
          <p:cNvPr id="5" name="Content Placeholder 4">
            <a:extLst>
              <a:ext uri="{FF2B5EF4-FFF2-40B4-BE49-F238E27FC236}">
                <a16:creationId xmlns:a16="http://schemas.microsoft.com/office/drawing/2014/main" id="{07595DC4-BA90-4DE4-0C06-449E5365B6B7}"/>
              </a:ext>
            </a:extLst>
          </p:cNvPr>
          <p:cNvSpPr>
            <a:spLocks noGrp="1"/>
          </p:cNvSpPr>
          <p:nvPr>
            <p:ph sz="quarter" idx="10"/>
          </p:nvPr>
        </p:nvSpPr>
        <p:spPr>
          <a:xfrm>
            <a:off x="833437" y="1447164"/>
            <a:ext cx="7477125" cy="3195955"/>
          </a:xfrm>
          <a:prstGeom prst="roundRect">
            <a:avLst>
              <a:gd name="adj" fmla="val 8054"/>
            </a:avLst>
          </a:prstGeom>
          <a:solidFill>
            <a:srgbClr val="FFF8E6"/>
          </a:solidFill>
          <a:effectLst>
            <a:outerShdw blurRad="50800" dist="38100" dir="2700000" algn="tl" rotWithShape="0">
              <a:prstClr val="black">
                <a:alpha val="40000"/>
              </a:prstClr>
            </a:outerShdw>
          </a:effectLst>
        </p:spPr>
        <p:txBody>
          <a:bodyPr/>
          <a:lstStyle>
            <a:lvl1pPr>
              <a:defRPr sz="3200"/>
            </a:lvl1pPr>
            <a:lvl2pPr>
              <a:defRPr sz="3200"/>
            </a:lvl2pPr>
            <a:lvl3pPr>
              <a:defRPr sz="2800"/>
            </a:lvl3pPr>
            <a:lvl4pPr>
              <a:defRPr sz="2400"/>
            </a:lvl4pPr>
            <a:lvl5pPr>
              <a:defRPr sz="2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5626037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042686-40C3-470E-A13F-EC22E8375F2C}"/>
              </a:ext>
            </a:extLst>
          </p:cNvPr>
          <p:cNvSpPr>
            <a:spLocks noGrp="1"/>
          </p:cNvSpPr>
          <p:nvPr>
            <p:ph type="title"/>
          </p:nvPr>
        </p:nvSpPr>
        <p:spPr>
          <a:xfrm>
            <a:off x="623888" y="1282304"/>
            <a:ext cx="7886700" cy="2139553"/>
          </a:xfrm>
        </p:spPr>
        <p:txBody>
          <a:bodyPr anchor="b"/>
          <a:lstStyle>
            <a:lvl1pPr>
              <a:defRPr sz="4500"/>
            </a:lvl1pPr>
          </a:lstStyle>
          <a:p>
            <a:r>
              <a:rPr lang="en-US"/>
              <a:t>Click to edit Master title style</a:t>
            </a:r>
          </a:p>
        </p:txBody>
      </p:sp>
      <p:sp>
        <p:nvSpPr>
          <p:cNvPr id="3" name="Text Placeholder 2">
            <a:extLst>
              <a:ext uri="{FF2B5EF4-FFF2-40B4-BE49-F238E27FC236}">
                <a16:creationId xmlns:a16="http://schemas.microsoft.com/office/drawing/2014/main" id="{6CC7D69E-81CA-4B37-9706-2981DC299EAE}"/>
              </a:ext>
            </a:extLst>
          </p:cNvPr>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750A310-932E-4670-A952-1F5D8A88136E}"/>
              </a:ext>
            </a:extLst>
          </p:cNvPr>
          <p:cNvSpPr>
            <a:spLocks noGrp="1"/>
          </p:cNvSpPr>
          <p:nvPr>
            <p:ph type="dt" sz="half" idx="10"/>
          </p:nvPr>
        </p:nvSpPr>
        <p:spPr/>
        <p:txBody>
          <a:bodyPr/>
          <a:lstStyle/>
          <a:p>
            <a:fld id="{AB36921D-00BC-40CB-A732-5ED1F04FC6B1}" type="datetimeFigureOut">
              <a:rPr lang="en-US" smtClean="0"/>
              <a:t>9/3/2026</a:t>
            </a:fld>
            <a:endParaRPr lang="en-US"/>
          </a:p>
        </p:txBody>
      </p:sp>
      <p:sp>
        <p:nvSpPr>
          <p:cNvPr id="5" name="Footer Placeholder 4">
            <a:extLst>
              <a:ext uri="{FF2B5EF4-FFF2-40B4-BE49-F238E27FC236}">
                <a16:creationId xmlns:a16="http://schemas.microsoft.com/office/drawing/2014/main" id="{8683BFBD-9844-4A2F-89D2-C71E2E701D3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69AA3E7-0C78-48E9-9B67-D4A6C0E3B235}"/>
              </a:ext>
            </a:extLst>
          </p:cNvPr>
          <p:cNvSpPr>
            <a:spLocks noGrp="1"/>
          </p:cNvSpPr>
          <p:nvPr>
            <p:ph type="sldNum" sz="quarter" idx="12"/>
          </p:nvPr>
        </p:nvSpPr>
        <p:spPr/>
        <p:txBody>
          <a:bodyPr/>
          <a:lstStyle/>
          <a:p>
            <a:fld id="{C7035F74-F6B0-4ABB-9E47-102D47D8131B}" type="slidenum">
              <a:rPr lang="en-US" smtClean="0"/>
              <a:t>‹#›</a:t>
            </a:fld>
            <a:endParaRPr lang="en-US"/>
          </a:p>
        </p:txBody>
      </p:sp>
    </p:spTree>
    <p:extLst>
      <p:ext uri="{BB962C8B-B14F-4D97-AF65-F5344CB8AC3E}">
        <p14:creationId xmlns:p14="http://schemas.microsoft.com/office/powerpoint/2010/main" val="18241440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C0E6C8F-2487-48D3-B360-8E794E24DCAA}"/>
              </a:ext>
            </a:extLst>
          </p:cNvPr>
          <p:cNvSpPr>
            <a:spLocks noGrp="1"/>
          </p:cNvSpPr>
          <p:nvPr>
            <p:ph type="dt" sz="half" idx="10"/>
          </p:nvPr>
        </p:nvSpPr>
        <p:spPr/>
        <p:txBody>
          <a:bodyPr/>
          <a:lstStyle/>
          <a:p>
            <a:fld id="{AB36921D-00BC-40CB-A732-5ED1F04FC6B1}" type="datetimeFigureOut">
              <a:rPr lang="en-US" smtClean="0"/>
              <a:t>9/3/2026</a:t>
            </a:fld>
            <a:endParaRPr lang="en-US" dirty="0"/>
          </a:p>
        </p:txBody>
      </p:sp>
      <p:sp>
        <p:nvSpPr>
          <p:cNvPr id="3" name="Footer Placeholder 2">
            <a:extLst>
              <a:ext uri="{FF2B5EF4-FFF2-40B4-BE49-F238E27FC236}">
                <a16:creationId xmlns:a16="http://schemas.microsoft.com/office/drawing/2014/main" id="{E6B9C5D5-49D3-4E5B-8A00-A9C9446BB5EC}"/>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406E7F64-9283-404F-8169-C1F97CCB39BF}"/>
              </a:ext>
            </a:extLst>
          </p:cNvPr>
          <p:cNvSpPr>
            <a:spLocks noGrp="1"/>
          </p:cNvSpPr>
          <p:nvPr>
            <p:ph type="sldNum" sz="quarter" idx="12"/>
          </p:nvPr>
        </p:nvSpPr>
        <p:spPr/>
        <p:txBody>
          <a:bodyPr/>
          <a:lstStyle/>
          <a:p>
            <a:fld id="{C7035F74-F6B0-4ABB-9E47-102D47D8131B}" type="slidenum">
              <a:rPr lang="en-US" smtClean="0"/>
              <a:t>‹#›</a:t>
            </a:fld>
            <a:endParaRPr lang="en-US"/>
          </a:p>
        </p:txBody>
      </p:sp>
    </p:spTree>
    <p:extLst>
      <p:ext uri="{BB962C8B-B14F-4D97-AF65-F5344CB8AC3E}">
        <p14:creationId xmlns:p14="http://schemas.microsoft.com/office/powerpoint/2010/main" val="4669985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AEC25B-1137-4C92-956C-E841B6AAFF8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943E92C-B46F-4661-9B7D-F0BD772754D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931A974-0D22-4F32-B14F-4051A15FAFBF}"/>
              </a:ext>
            </a:extLst>
          </p:cNvPr>
          <p:cNvSpPr>
            <a:spLocks noGrp="1"/>
          </p:cNvSpPr>
          <p:nvPr>
            <p:ph type="dt" sz="half" idx="10"/>
          </p:nvPr>
        </p:nvSpPr>
        <p:spPr/>
        <p:txBody>
          <a:bodyPr/>
          <a:lstStyle/>
          <a:p>
            <a:fld id="{AB36921D-00BC-40CB-A732-5ED1F04FC6B1}" type="datetimeFigureOut">
              <a:rPr lang="en-US" smtClean="0"/>
              <a:t>9/3/2026</a:t>
            </a:fld>
            <a:endParaRPr lang="en-US"/>
          </a:p>
        </p:txBody>
      </p:sp>
      <p:sp>
        <p:nvSpPr>
          <p:cNvPr id="5" name="Footer Placeholder 4">
            <a:extLst>
              <a:ext uri="{FF2B5EF4-FFF2-40B4-BE49-F238E27FC236}">
                <a16:creationId xmlns:a16="http://schemas.microsoft.com/office/drawing/2014/main" id="{489E06B7-B86B-4769-8F7C-9BA30F09294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6BA5982-E18D-4BD0-A467-4E28DAA2FBD3}"/>
              </a:ext>
            </a:extLst>
          </p:cNvPr>
          <p:cNvSpPr>
            <a:spLocks noGrp="1"/>
          </p:cNvSpPr>
          <p:nvPr>
            <p:ph type="sldNum" sz="quarter" idx="12"/>
          </p:nvPr>
        </p:nvSpPr>
        <p:spPr/>
        <p:txBody>
          <a:bodyPr/>
          <a:lstStyle/>
          <a:p>
            <a:fld id="{C7035F74-F6B0-4ABB-9E47-102D47D8131B}" type="slidenum">
              <a:rPr lang="en-US" smtClean="0"/>
              <a:t>‹#›</a:t>
            </a:fld>
            <a:endParaRPr lang="en-US"/>
          </a:p>
        </p:txBody>
      </p:sp>
    </p:spTree>
    <p:extLst>
      <p:ext uri="{BB962C8B-B14F-4D97-AF65-F5344CB8AC3E}">
        <p14:creationId xmlns:p14="http://schemas.microsoft.com/office/powerpoint/2010/main" val="38336558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56784A-A2CD-4FD0-AACB-42C7FF44EE6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7B62481-043E-4FD6-A913-61378C4DCD6F}"/>
              </a:ext>
            </a:extLst>
          </p:cNvPr>
          <p:cNvSpPr>
            <a:spLocks noGrp="1"/>
          </p:cNvSpPr>
          <p:nvPr>
            <p:ph type="dt" sz="half" idx="10"/>
          </p:nvPr>
        </p:nvSpPr>
        <p:spPr/>
        <p:txBody>
          <a:bodyPr/>
          <a:lstStyle/>
          <a:p>
            <a:fld id="{AB36921D-00BC-40CB-A732-5ED1F04FC6B1}" type="datetimeFigureOut">
              <a:rPr lang="en-US" smtClean="0"/>
              <a:t>9/3/2026</a:t>
            </a:fld>
            <a:endParaRPr lang="en-US"/>
          </a:p>
        </p:txBody>
      </p:sp>
      <p:sp>
        <p:nvSpPr>
          <p:cNvPr id="4" name="Footer Placeholder 3">
            <a:extLst>
              <a:ext uri="{FF2B5EF4-FFF2-40B4-BE49-F238E27FC236}">
                <a16:creationId xmlns:a16="http://schemas.microsoft.com/office/drawing/2014/main" id="{034634AF-F680-419E-8F31-3CC6C7D2CAE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CF2B2E6-E4E8-4E86-A9E0-5C52957FF5CB}"/>
              </a:ext>
            </a:extLst>
          </p:cNvPr>
          <p:cNvSpPr>
            <a:spLocks noGrp="1"/>
          </p:cNvSpPr>
          <p:nvPr>
            <p:ph type="sldNum" sz="quarter" idx="12"/>
          </p:nvPr>
        </p:nvSpPr>
        <p:spPr/>
        <p:txBody>
          <a:bodyPr/>
          <a:lstStyle/>
          <a:p>
            <a:fld id="{C7035F74-F6B0-4ABB-9E47-102D47D8131B}" type="slidenum">
              <a:rPr lang="en-US" smtClean="0"/>
              <a:t>‹#›</a:t>
            </a:fld>
            <a:endParaRPr lang="en-US"/>
          </a:p>
        </p:txBody>
      </p:sp>
    </p:spTree>
    <p:extLst>
      <p:ext uri="{BB962C8B-B14F-4D97-AF65-F5344CB8AC3E}">
        <p14:creationId xmlns:p14="http://schemas.microsoft.com/office/powerpoint/2010/main" val="772203805"/>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4" r:id="rId2"/>
    <p:sldLayoutId id="2147483650" r:id="rId3"/>
    <p:sldLayoutId id="2147483651" r:id="rId4"/>
    <p:sldLayoutId id="2147483652" r:id="rId5"/>
    <p:sldLayoutId id="2147483653" r:id="rId6"/>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hyperlink" Target="https://faculty.haas.berkeley.edu/dana_carney/power.poses.PS.2010.pdf" TargetMode="External"/><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xml"/><Relationship Id="rId1" Type="http://schemas.openxmlformats.org/officeDocument/2006/relationships/slideLayout" Target="../slideLayouts/slideLayout4.xml"/><Relationship Id="rId4" Type="http://schemas.openxmlformats.org/officeDocument/2006/relationships/image" Target="../media/image5.png"/></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2.xml"/><Relationship Id="rId1" Type="http://schemas.openxmlformats.org/officeDocument/2006/relationships/slideLayout" Target="../slideLayouts/slideLayout4.xml"/><Relationship Id="rId4" Type="http://schemas.openxmlformats.org/officeDocument/2006/relationships/image" Target="../media/image6.png"/></Relationships>
</file>

<file path=ppt/slides/_rels/slide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12.jpg"/><Relationship Id="rId2" Type="http://schemas.openxmlformats.org/officeDocument/2006/relationships/notesSlide" Target="../notesSlides/notesSlide14.xml"/><Relationship Id="rId1" Type="http://schemas.openxmlformats.org/officeDocument/2006/relationships/slideLayout" Target="../slideLayouts/slideLayout5.xml"/><Relationship Id="rId6" Type="http://schemas.openxmlformats.org/officeDocument/2006/relationships/image" Target="../media/image11.jpeg"/><Relationship Id="rId5" Type="http://schemas.openxmlformats.org/officeDocument/2006/relationships/image" Target="../media/image10.png"/><Relationship Id="rId4" Type="http://schemas.openxmlformats.org/officeDocument/2006/relationships/image" Target="../media/image9.png"/></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5.xml"/><Relationship Id="rId1" Type="http://schemas.openxmlformats.org/officeDocument/2006/relationships/slideLayout" Target="../slideLayouts/slideLayout5.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0.xml"/><Relationship Id="rId1" Type="http://schemas.openxmlformats.org/officeDocument/2006/relationships/slideLayout" Target="../slideLayouts/slideLayout1.xml"/><Relationship Id="rId4" Type="http://schemas.openxmlformats.org/officeDocument/2006/relationships/image" Target="../media/image24.gifv"/></Relationships>
</file>

<file path=ppt/slides/_rels/slide2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2.xml"/><Relationship Id="rId1" Type="http://schemas.openxmlformats.org/officeDocument/2006/relationships/slideLayout" Target="../slideLayouts/slideLayout1.xml"/><Relationship Id="rId4" Type="http://schemas.openxmlformats.org/officeDocument/2006/relationships/image" Target="../media/image27.png"/></Relationships>
</file>

<file path=ppt/slides/_rels/slide2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3.xml"/><Relationship Id="rId1" Type="http://schemas.openxmlformats.org/officeDocument/2006/relationships/slideLayout" Target="../slideLayouts/slideLayout1.xml"/><Relationship Id="rId4" Type="http://schemas.openxmlformats.org/officeDocument/2006/relationships/image" Target="../media/image29.png"/></Relationships>
</file>

<file path=ppt/slides/_rels/slide2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4.xml"/><Relationship Id="rId1" Type="http://schemas.openxmlformats.org/officeDocument/2006/relationships/slideLayout" Target="../slideLayouts/slideLayout1.xml"/><Relationship Id="rId5" Type="http://schemas.openxmlformats.org/officeDocument/2006/relationships/image" Target="../media/image32.png"/><Relationship Id="rId4" Type="http://schemas.openxmlformats.org/officeDocument/2006/relationships/image" Target="../media/image31.png"/></Relationships>
</file>

<file path=ppt/slides/_rels/slide2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5.xml"/><Relationship Id="rId1" Type="http://schemas.openxmlformats.org/officeDocument/2006/relationships/slideLayout" Target="../slideLayouts/slideLayout1.xml"/><Relationship Id="rId4" Type="http://schemas.openxmlformats.org/officeDocument/2006/relationships/image" Target="../media/image34.png"/></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8.xml"/><Relationship Id="rId1" Type="http://schemas.openxmlformats.org/officeDocument/2006/relationships/slideLayout" Target="../slideLayouts/slideLayout1.xml"/><Relationship Id="rId5" Type="http://schemas.openxmlformats.org/officeDocument/2006/relationships/image" Target="../media/image37.png"/><Relationship Id="rId4" Type="http://schemas.openxmlformats.org/officeDocument/2006/relationships/image" Target="../media/image36.png"/></Relationships>
</file>

<file path=ppt/slides/_rels/slide33.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E2761"/>
        </a:solidFill>
        <a:effectLst/>
      </p:bgPr>
    </p:bg>
    <p:spTree>
      <p:nvGrpSpPr>
        <p:cNvPr id="1" name=""/>
        <p:cNvGrpSpPr/>
        <p:nvPr/>
      </p:nvGrpSpPr>
      <p:grpSpPr>
        <a:xfrm>
          <a:off x="0" y="0"/>
          <a:ext cx="0" cy="0"/>
          <a:chOff x="0" y="0"/>
          <a:chExt cx="0" cy="0"/>
        </a:xfrm>
      </p:grpSpPr>
      <p:sp>
        <p:nvSpPr>
          <p:cNvPr id="2" name="Shape 0"/>
          <p:cNvSpPr/>
          <p:nvPr/>
        </p:nvSpPr>
        <p:spPr>
          <a:xfrm>
            <a:off x="0" y="0"/>
            <a:ext cx="5303520" cy="5143500"/>
          </a:xfrm>
          <a:prstGeom prst="rect">
            <a:avLst/>
          </a:prstGeom>
          <a:solidFill>
            <a:srgbClr val="0D1540"/>
          </a:solidFill>
          <a:ln/>
        </p:spPr>
        <p:txBody>
          <a:bodyPr/>
          <a:lstStyle/>
          <a:p>
            <a:endParaRPr lang="en-US"/>
          </a:p>
        </p:txBody>
      </p:sp>
      <p:sp>
        <p:nvSpPr>
          <p:cNvPr id="3" name="Text 1"/>
          <p:cNvSpPr/>
          <p:nvPr/>
        </p:nvSpPr>
        <p:spPr>
          <a:xfrm>
            <a:off x="411480" y="1447966"/>
            <a:ext cx="4572000" cy="2926080"/>
          </a:xfrm>
          <a:prstGeom prst="rect">
            <a:avLst/>
          </a:prstGeom>
          <a:noFill/>
          <a:ln/>
        </p:spPr>
        <p:txBody>
          <a:bodyPr wrap="square" rtlCol="0" anchor="t"/>
          <a:lstStyle/>
          <a:p>
            <a:pPr marL="0" indent="0" algn="l">
              <a:buNone/>
            </a:pPr>
            <a:r>
              <a:rPr lang="en-US" sz="4400" b="1" dirty="0">
                <a:solidFill>
                  <a:srgbClr val="FFFFFF"/>
                </a:solidFill>
                <a:latin typeface="Cambria" pitchFamily="34" charset="0"/>
                <a:ea typeface="Cambria" pitchFamily="34" charset="-122"/>
                <a:cs typeface="Cambria" pitchFamily="34" charset="-120"/>
              </a:rPr>
              <a:t>PSYC 640</a:t>
            </a:r>
            <a:endParaRPr lang="en-US" sz="4400" dirty="0"/>
          </a:p>
        </p:txBody>
      </p:sp>
      <p:sp>
        <p:nvSpPr>
          <p:cNvPr id="4" name="Text 2"/>
          <p:cNvSpPr/>
          <p:nvPr/>
        </p:nvSpPr>
        <p:spPr>
          <a:xfrm>
            <a:off x="411480" y="2200336"/>
            <a:ext cx="4572000" cy="411480"/>
          </a:xfrm>
          <a:prstGeom prst="rect">
            <a:avLst/>
          </a:prstGeom>
          <a:noFill/>
          <a:ln/>
        </p:spPr>
        <p:txBody>
          <a:bodyPr wrap="square" rtlCol="0" anchor="ctr"/>
          <a:lstStyle/>
          <a:p>
            <a:pPr marL="0" indent="0" algn="l">
              <a:buNone/>
            </a:pPr>
            <a:r>
              <a:rPr lang="en-US" sz="1500" dirty="0">
                <a:solidFill>
                  <a:srgbClr val="4FC3F7"/>
                </a:solidFill>
              </a:rPr>
              <a:t>R Foundations</a:t>
            </a:r>
            <a:endParaRPr lang="en-US" sz="1500" dirty="0"/>
          </a:p>
        </p:txBody>
      </p:sp>
      <p:sp>
        <p:nvSpPr>
          <p:cNvPr id="6" name="Text 4"/>
          <p:cNvSpPr/>
          <p:nvPr/>
        </p:nvSpPr>
        <p:spPr>
          <a:xfrm>
            <a:off x="5486400" y="1645920"/>
            <a:ext cx="3291840" cy="457200"/>
          </a:xfrm>
          <a:prstGeom prst="rect">
            <a:avLst/>
          </a:prstGeom>
          <a:noFill/>
          <a:ln/>
        </p:spPr>
        <p:txBody>
          <a:bodyPr wrap="square" rtlCol="0" anchor="ctr"/>
          <a:lstStyle/>
          <a:p>
            <a:pPr marL="0" indent="0" algn="l">
              <a:buNone/>
            </a:pPr>
            <a:r>
              <a:rPr lang="en-US" sz="1600" b="1" dirty="0">
                <a:solidFill>
                  <a:srgbClr val="FFFFFF"/>
                </a:solidFill>
              </a:rPr>
              <a:t>Dr. Dustin Haraden</a:t>
            </a:r>
            <a:endParaRPr lang="en-US" sz="1600" dirty="0"/>
          </a:p>
        </p:txBody>
      </p:sp>
      <p:sp>
        <p:nvSpPr>
          <p:cNvPr id="7" name="Text 5"/>
          <p:cNvSpPr/>
          <p:nvPr/>
        </p:nvSpPr>
        <p:spPr>
          <a:xfrm>
            <a:off x="5486400" y="2103120"/>
            <a:ext cx="3291840" cy="640080"/>
          </a:xfrm>
          <a:prstGeom prst="rect">
            <a:avLst/>
          </a:prstGeom>
          <a:noFill/>
          <a:ln/>
        </p:spPr>
        <p:txBody>
          <a:bodyPr wrap="square" rtlCol="0" anchor="ctr"/>
          <a:lstStyle/>
          <a:p>
            <a:pPr marL="0" indent="0" algn="l">
              <a:buNone/>
            </a:pPr>
            <a:r>
              <a:rPr lang="en-US" sz="1200" dirty="0">
                <a:solidFill>
                  <a:srgbClr val="B8D4F0"/>
                </a:solidFill>
              </a:rPr>
              <a:t>Assistant Professor</a:t>
            </a:r>
            <a:endParaRPr lang="en-US" sz="1200" dirty="0"/>
          </a:p>
          <a:p>
            <a:pPr marL="0" indent="0" algn="l">
              <a:buNone/>
            </a:pPr>
            <a:r>
              <a:rPr lang="en-US" sz="1200" dirty="0">
                <a:solidFill>
                  <a:srgbClr val="B8D4F0"/>
                </a:solidFill>
              </a:rPr>
              <a:t>Department of Psychology</a:t>
            </a:r>
            <a:endParaRPr lang="en-US" sz="1200" dirty="0"/>
          </a:p>
        </p:txBody>
      </p:sp>
      <p:sp>
        <p:nvSpPr>
          <p:cNvPr id="8" name="Text 6"/>
          <p:cNvSpPr/>
          <p:nvPr/>
        </p:nvSpPr>
        <p:spPr>
          <a:xfrm>
            <a:off x="5486400" y="3017520"/>
            <a:ext cx="3200400" cy="594360"/>
          </a:xfrm>
          <a:prstGeom prst="rect">
            <a:avLst/>
          </a:prstGeom>
          <a:noFill/>
          <a:ln/>
        </p:spPr>
        <p:txBody>
          <a:bodyPr wrap="square" rtlCol="0" anchor="ctr"/>
          <a:lstStyle/>
          <a:p>
            <a:pPr marL="0" indent="0" algn="l">
              <a:buNone/>
            </a:pPr>
            <a:r>
              <a:rPr lang="en-US" sz="1100" dirty="0">
                <a:solidFill>
                  <a:srgbClr val="8899BB"/>
                </a:solidFill>
              </a:rPr>
              <a:t>Primary: R &amp; RStudio</a:t>
            </a:r>
            <a:endParaRPr lang="en-US" sz="1100" dirty="0"/>
          </a:p>
          <a:p>
            <a:pPr marL="0" indent="0" algn="l">
              <a:buNone/>
            </a:pPr>
            <a:r>
              <a:rPr lang="en-US" sz="1100" dirty="0">
                <a:solidFill>
                  <a:srgbClr val="8899BB"/>
                </a:solidFill>
              </a:rPr>
              <a:t>Supplemental: Jamovi</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993222-F5E2-6993-18F0-55E06868ED25}"/>
              </a:ext>
            </a:extLst>
          </p:cNvPr>
          <p:cNvSpPr>
            <a:spLocks noGrp="1"/>
          </p:cNvSpPr>
          <p:nvPr>
            <p:ph type="title"/>
          </p:nvPr>
        </p:nvSpPr>
        <p:spPr/>
        <p:txBody>
          <a:bodyPr/>
          <a:lstStyle/>
          <a:p>
            <a:r>
              <a:rPr lang="en-US" dirty="0"/>
              <a:t>Overview</a:t>
            </a:r>
          </a:p>
        </p:txBody>
      </p:sp>
      <p:sp>
        <p:nvSpPr>
          <p:cNvPr id="3" name="Content Placeholder 2">
            <a:extLst>
              <a:ext uri="{FF2B5EF4-FFF2-40B4-BE49-F238E27FC236}">
                <a16:creationId xmlns:a16="http://schemas.microsoft.com/office/drawing/2014/main" id="{67C5F93E-03A4-77CF-4864-7C424FCC53CA}"/>
              </a:ext>
            </a:extLst>
          </p:cNvPr>
          <p:cNvSpPr>
            <a:spLocks noGrp="1"/>
          </p:cNvSpPr>
          <p:nvPr>
            <p:ph sz="quarter" idx="10"/>
          </p:nvPr>
        </p:nvSpPr>
        <p:spPr/>
        <p:txBody>
          <a:bodyPr/>
          <a:lstStyle/>
          <a:p>
            <a:r>
              <a:rPr lang="en-US" dirty="0"/>
              <a:t>Revisit Replication/Reproducibility</a:t>
            </a:r>
          </a:p>
          <a:p>
            <a:r>
              <a:rPr lang="en-US" dirty="0"/>
              <a:t>The R Kitchen</a:t>
            </a:r>
          </a:p>
          <a:p>
            <a:pPr lvl="1"/>
            <a:r>
              <a:rPr lang="en-US" sz="2800" dirty="0"/>
              <a:t>Using Projects and Quarto Docs</a:t>
            </a:r>
          </a:p>
          <a:p>
            <a:r>
              <a:rPr lang="en-US" dirty="0"/>
              <a:t>Lab 2 Review</a:t>
            </a:r>
          </a:p>
          <a:p>
            <a:r>
              <a:rPr lang="en-US" dirty="0"/>
              <a:t>Data Wrangling/Tidying</a:t>
            </a:r>
          </a:p>
        </p:txBody>
      </p:sp>
    </p:spTree>
    <p:extLst>
      <p:ext uri="{BB962C8B-B14F-4D97-AF65-F5344CB8AC3E}">
        <p14:creationId xmlns:p14="http://schemas.microsoft.com/office/powerpoint/2010/main" val="25683094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2F5FC"/>
        </a:solidFill>
        <a:effectLst/>
      </p:bgPr>
    </p:bg>
    <p:spTree>
      <p:nvGrpSpPr>
        <p:cNvPr id="1" name="">
          <a:extLst>
            <a:ext uri="{FF2B5EF4-FFF2-40B4-BE49-F238E27FC236}">
              <a16:creationId xmlns:a16="http://schemas.microsoft.com/office/drawing/2014/main" id="{9962F56D-5A07-866A-FD86-654364D86BED}"/>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DDC6CA92-B12E-57BD-507C-B3BAA46D24E6}"/>
              </a:ext>
            </a:extLst>
          </p:cNvPr>
          <p:cNvSpPr/>
          <p:nvPr/>
        </p:nvSpPr>
        <p:spPr>
          <a:xfrm>
            <a:off x="0" y="0"/>
            <a:ext cx="9144000" cy="1005840"/>
          </a:xfrm>
          <a:prstGeom prst="rect">
            <a:avLst/>
          </a:prstGeom>
          <a:solidFill>
            <a:srgbClr val="1E2761"/>
          </a:solidFill>
          <a:ln/>
        </p:spPr>
        <p:txBody>
          <a:bodyPr/>
          <a:lstStyle/>
          <a:p>
            <a:endParaRPr lang="en-US"/>
          </a:p>
        </p:txBody>
      </p:sp>
      <p:sp>
        <p:nvSpPr>
          <p:cNvPr id="3" name="Text 1">
            <a:extLst>
              <a:ext uri="{FF2B5EF4-FFF2-40B4-BE49-F238E27FC236}">
                <a16:creationId xmlns:a16="http://schemas.microsoft.com/office/drawing/2014/main" id="{7FD2FCCA-8988-78C7-0F57-174AA17EF37F}"/>
              </a:ext>
            </a:extLst>
          </p:cNvPr>
          <p:cNvSpPr/>
          <p:nvPr/>
        </p:nvSpPr>
        <p:spPr>
          <a:xfrm>
            <a:off x="365760" y="0"/>
            <a:ext cx="8412480" cy="1005840"/>
          </a:xfrm>
          <a:prstGeom prst="rect">
            <a:avLst/>
          </a:prstGeom>
          <a:noFill/>
          <a:ln/>
        </p:spPr>
        <p:txBody>
          <a:bodyPr wrap="square" rtlCol="0" anchor="ctr"/>
          <a:lstStyle/>
          <a:p>
            <a:pPr marL="0" indent="0">
              <a:buNone/>
            </a:pPr>
            <a:r>
              <a:rPr lang="en-US" sz="3200" b="1" dirty="0">
                <a:solidFill>
                  <a:srgbClr val="FFFFFF"/>
                </a:solidFill>
              </a:rPr>
              <a:t>Terminology</a:t>
            </a:r>
            <a:endParaRPr lang="en-US" sz="3200" dirty="0"/>
          </a:p>
        </p:txBody>
      </p:sp>
      <p:grpSp>
        <p:nvGrpSpPr>
          <p:cNvPr id="23" name="Group 22">
            <a:extLst>
              <a:ext uri="{FF2B5EF4-FFF2-40B4-BE49-F238E27FC236}">
                <a16:creationId xmlns:a16="http://schemas.microsoft.com/office/drawing/2014/main" id="{11B1B675-8069-ED63-CFDB-96830BD7318C}"/>
              </a:ext>
            </a:extLst>
          </p:cNvPr>
          <p:cNvGrpSpPr/>
          <p:nvPr/>
        </p:nvGrpSpPr>
        <p:grpSpPr>
          <a:xfrm>
            <a:off x="344436" y="1153470"/>
            <a:ext cx="3518615" cy="1645628"/>
            <a:chOff x="365760" y="2208629"/>
            <a:chExt cx="8412480" cy="960120"/>
          </a:xfrm>
        </p:grpSpPr>
        <p:sp>
          <p:nvSpPr>
            <p:cNvPr id="4" name="Shape 2">
              <a:extLst>
                <a:ext uri="{FF2B5EF4-FFF2-40B4-BE49-F238E27FC236}">
                  <a16:creationId xmlns:a16="http://schemas.microsoft.com/office/drawing/2014/main" id="{BF496F88-1761-DFCE-8883-63D5FFA85F08}"/>
                </a:ext>
              </a:extLst>
            </p:cNvPr>
            <p:cNvSpPr/>
            <p:nvPr/>
          </p:nvSpPr>
          <p:spPr>
            <a:xfrm>
              <a:off x="365760" y="2208629"/>
              <a:ext cx="8412480" cy="960120"/>
            </a:xfrm>
            <a:prstGeom prst="roundRect">
              <a:avLst>
                <a:gd name="adj" fmla="val 9524"/>
              </a:avLst>
            </a:prstGeom>
            <a:solidFill>
              <a:srgbClr val="FFF8E6"/>
            </a:solidFill>
            <a:ln/>
            <a:effectLst>
              <a:outerShdw blurRad="101600" dist="38100" dir="2700000" algn="bl" rotWithShape="0">
                <a:srgbClr val="000000">
                  <a:alpha val="14000"/>
                </a:srgbClr>
              </a:outerShdw>
            </a:effectLst>
          </p:spPr>
          <p:txBody>
            <a:bodyPr/>
            <a:lstStyle/>
            <a:p>
              <a:endParaRPr lang="en-US"/>
            </a:p>
          </p:txBody>
        </p:sp>
        <p:sp>
          <p:nvSpPr>
            <p:cNvPr id="5" name="Text 3">
              <a:extLst>
                <a:ext uri="{FF2B5EF4-FFF2-40B4-BE49-F238E27FC236}">
                  <a16:creationId xmlns:a16="http://schemas.microsoft.com/office/drawing/2014/main" id="{9781FFF6-18B9-0E26-6440-1E0140DFD208}"/>
                </a:ext>
              </a:extLst>
            </p:cNvPr>
            <p:cNvSpPr/>
            <p:nvPr/>
          </p:nvSpPr>
          <p:spPr>
            <a:xfrm>
              <a:off x="594360" y="2281781"/>
              <a:ext cx="7955280" cy="278093"/>
            </a:xfrm>
            <a:prstGeom prst="rect">
              <a:avLst/>
            </a:prstGeom>
            <a:noFill/>
            <a:ln/>
          </p:spPr>
          <p:txBody>
            <a:bodyPr wrap="square" rtlCol="0" anchor="ctr"/>
            <a:lstStyle/>
            <a:p>
              <a:pPr marL="0" indent="0">
                <a:buNone/>
              </a:pPr>
              <a:r>
                <a:rPr lang="en-US" sz="2000" b="1" i="1" dirty="0"/>
                <a:t>Effect Size</a:t>
              </a:r>
            </a:p>
          </p:txBody>
        </p:sp>
        <p:sp>
          <p:nvSpPr>
            <p:cNvPr id="6" name="Text 4">
              <a:extLst>
                <a:ext uri="{FF2B5EF4-FFF2-40B4-BE49-F238E27FC236}">
                  <a16:creationId xmlns:a16="http://schemas.microsoft.com/office/drawing/2014/main" id="{5E675493-2370-88E7-28B1-EFF9852F5F1C}"/>
                </a:ext>
              </a:extLst>
            </p:cNvPr>
            <p:cNvSpPr/>
            <p:nvPr/>
          </p:nvSpPr>
          <p:spPr>
            <a:xfrm>
              <a:off x="594361" y="2653572"/>
              <a:ext cx="7955280" cy="484910"/>
            </a:xfrm>
            <a:prstGeom prst="rect">
              <a:avLst/>
            </a:prstGeom>
            <a:noFill/>
            <a:ln/>
          </p:spPr>
          <p:txBody>
            <a:bodyPr wrap="square" rtlCol="0" anchor="t"/>
            <a:lstStyle/>
            <a:p>
              <a:pPr marL="0" indent="0">
                <a:buNone/>
              </a:pPr>
              <a:r>
                <a:rPr lang="en-US" sz="1600" b="1" dirty="0">
                  <a:solidFill>
                    <a:srgbClr val="E07B39"/>
                  </a:solidFill>
                </a:rPr>
                <a:t>The magnitude or strength of a phenomenon/difference </a:t>
              </a:r>
            </a:p>
          </p:txBody>
        </p:sp>
      </p:grpSp>
      <p:grpSp>
        <p:nvGrpSpPr>
          <p:cNvPr id="21" name="Group 20">
            <a:extLst>
              <a:ext uri="{FF2B5EF4-FFF2-40B4-BE49-F238E27FC236}">
                <a16:creationId xmlns:a16="http://schemas.microsoft.com/office/drawing/2014/main" id="{F9E98CEB-6B14-3DDF-5E91-EE31F82893C5}"/>
              </a:ext>
            </a:extLst>
          </p:cNvPr>
          <p:cNvGrpSpPr/>
          <p:nvPr/>
        </p:nvGrpSpPr>
        <p:grpSpPr>
          <a:xfrm>
            <a:off x="4513009" y="1153470"/>
            <a:ext cx="4286555" cy="1645628"/>
            <a:chOff x="365760" y="2506544"/>
            <a:chExt cx="8412480" cy="1083211"/>
          </a:xfrm>
        </p:grpSpPr>
        <p:sp>
          <p:nvSpPr>
            <p:cNvPr id="7" name="Shape 5">
              <a:extLst>
                <a:ext uri="{FF2B5EF4-FFF2-40B4-BE49-F238E27FC236}">
                  <a16:creationId xmlns:a16="http://schemas.microsoft.com/office/drawing/2014/main" id="{444F882D-B2A4-3F7E-6564-983F24781D43}"/>
                </a:ext>
              </a:extLst>
            </p:cNvPr>
            <p:cNvSpPr/>
            <p:nvPr/>
          </p:nvSpPr>
          <p:spPr>
            <a:xfrm>
              <a:off x="365760" y="2506544"/>
              <a:ext cx="8412480" cy="1083211"/>
            </a:xfrm>
            <a:prstGeom prst="roundRect">
              <a:avLst>
                <a:gd name="adj" fmla="val 3922"/>
              </a:avLst>
            </a:prstGeom>
            <a:solidFill>
              <a:srgbClr val="FFFFFF"/>
            </a:solidFill>
            <a:ln/>
            <a:effectLst>
              <a:outerShdw blurRad="101600" dist="38100" dir="2700000" algn="bl" rotWithShape="0">
                <a:srgbClr val="000000">
                  <a:alpha val="14000"/>
                </a:srgbClr>
              </a:outerShdw>
            </a:effectLst>
          </p:spPr>
          <p:txBody>
            <a:bodyPr/>
            <a:lstStyle/>
            <a:p>
              <a:endParaRPr lang="en-US"/>
            </a:p>
          </p:txBody>
        </p:sp>
        <p:sp>
          <p:nvSpPr>
            <p:cNvPr id="8" name="Text 3">
              <a:extLst>
                <a:ext uri="{FF2B5EF4-FFF2-40B4-BE49-F238E27FC236}">
                  <a16:creationId xmlns:a16="http://schemas.microsoft.com/office/drawing/2014/main" id="{BE0E574A-E050-CCC8-71F5-33419667B91C}"/>
                </a:ext>
              </a:extLst>
            </p:cNvPr>
            <p:cNvSpPr/>
            <p:nvPr/>
          </p:nvSpPr>
          <p:spPr>
            <a:xfrm>
              <a:off x="594360" y="2633408"/>
              <a:ext cx="7955280" cy="274320"/>
            </a:xfrm>
            <a:prstGeom prst="rect">
              <a:avLst/>
            </a:prstGeom>
            <a:noFill/>
            <a:ln/>
          </p:spPr>
          <p:txBody>
            <a:bodyPr wrap="square" rtlCol="0" anchor="ctr"/>
            <a:lstStyle/>
            <a:p>
              <a:pPr marL="0" indent="0">
                <a:buNone/>
              </a:pPr>
              <a:r>
                <a:rPr lang="en-US" sz="2000" b="1" i="1" dirty="0">
                  <a:solidFill>
                    <a:srgbClr val="0D1540"/>
                  </a:solidFill>
                </a:rPr>
                <a:t>p-value</a:t>
              </a:r>
              <a:endParaRPr lang="en-US" sz="2000" dirty="0"/>
            </a:p>
          </p:txBody>
        </p:sp>
        <p:sp>
          <p:nvSpPr>
            <p:cNvPr id="9" name="Text 4">
              <a:extLst>
                <a:ext uri="{FF2B5EF4-FFF2-40B4-BE49-F238E27FC236}">
                  <a16:creationId xmlns:a16="http://schemas.microsoft.com/office/drawing/2014/main" id="{373C6B2C-F770-E1A8-5E4D-CAA3E2AEE147}"/>
                </a:ext>
              </a:extLst>
            </p:cNvPr>
            <p:cNvSpPr/>
            <p:nvPr/>
          </p:nvSpPr>
          <p:spPr>
            <a:xfrm>
              <a:off x="594359" y="3008530"/>
              <a:ext cx="7955280" cy="320040"/>
            </a:xfrm>
            <a:prstGeom prst="rect">
              <a:avLst/>
            </a:prstGeom>
            <a:noFill/>
            <a:ln/>
          </p:spPr>
          <p:txBody>
            <a:bodyPr wrap="square" rtlCol="0" anchor="ctr"/>
            <a:lstStyle/>
            <a:p>
              <a:pPr marL="0" indent="0">
                <a:buNone/>
              </a:pPr>
              <a:r>
                <a:rPr lang="en-US" sz="1600" b="1" dirty="0">
                  <a:solidFill>
                    <a:srgbClr val="E07B39"/>
                  </a:solidFill>
                </a:rPr>
                <a:t>The probability of getting that results or higher if the NULL hypothesis was true</a:t>
              </a:r>
              <a:endParaRPr lang="en-US" sz="1600" dirty="0"/>
            </a:p>
          </p:txBody>
        </p:sp>
      </p:grpSp>
      <p:grpSp>
        <p:nvGrpSpPr>
          <p:cNvPr id="12" name="Group 11">
            <a:extLst>
              <a:ext uri="{FF2B5EF4-FFF2-40B4-BE49-F238E27FC236}">
                <a16:creationId xmlns:a16="http://schemas.microsoft.com/office/drawing/2014/main" id="{70A8C10A-D04B-EBC8-9A7A-9E953BCF1630}"/>
              </a:ext>
            </a:extLst>
          </p:cNvPr>
          <p:cNvGrpSpPr/>
          <p:nvPr/>
        </p:nvGrpSpPr>
        <p:grpSpPr>
          <a:xfrm>
            <a:off x="4513009" y="3221340"/>
            <a:ext cx="4286555" cy="1645628"/>
            <a:chOff x="365760" y="2208629"/>
            <a:chExt cx="8412480" cy="960120"/>
          </a:xfrm>
        </p:grpSpPr>
        <p:sp>
          <p:nvSpPr>
            <p:cNvPr id="13" name="Shape 2">
              <a:extLst>
                <a:ext uri="{FF2B5EF4-FFF2-40B4-BE49-F238E27FC236}">
                  <a16:creationId xmlns:a16="http://schemas.microsoft.com/office/drawing/2014/main" id="{B29645D9-B16A-A142-B1C2-2647A6263A2B}"/>
                </a:ext>
              </a:extLst>
            </p:cNvPr>
            <p:cNvSpPr/>
            <p:nvPr/>
          </p:nvSpPr>
          <p:spPr>
            <a:xfrm>
              <a:off x="365760" y="2208629"/>
              <a:ext cx="8412480" cy="960120"/>
            </a:xfrm>
            <a:prstGeom prst="roundRect">
              <a:avLst>
                <a:gd name="adj" fmla="val 9524"/>
              </a:avLst>
            </a:prstGeom>
            <a:solidFill>
              <a:srgbClr val="FFF8E6"/>
            </a:solidFill>
            <a:ln/>
            <a:effectLst>
              <a:outerShdw blurRad="101600" dist="38100" dir="2700000" algn="bl" rotWithShape="0">
                <a:srgbClr val="000000">
                  <a:alpha val="14000"/>
                </a:srgbClr>
              </a:outerShdw>
            </a:effectLst>
          </p:spPr>
          <p:txBody>
            <a:bodyPr/>
            <a:lstStyle/>
            <a:p>
              <a:endParaRPr lang="en-US"/>
            </a:p>
          </p:txBody>
        </p:sp>
        <p:sp>
          <p:nvSpPr>
            <p:cNvPr id="14" name="Text 3">
              <a:extLst>
                <a:ext uri="{FF2B5EF4-FFF2-40B4-BE49-F238E27FC236}">
                  <a16:creationId xmlns:a16="http://schemas.microsoft.com/office/drawing/2014/main" id="{75B6834E-B485-306E-9226-3ACE5169FD6D}"/>
                </a:ext>
              </a:extLst>
            </p:cNvPr>
            <p:cNvSpPr/>
            <p:nvPr/>
          </p:nvSpPr>
          <p:spPr>
            <a:xfrm>
              <a:off x="594360" y="2281781"/>
              <a:ext cx="7955280" cy="274320"/>
            </a:xfrm>
            <a:prstGeom prst="rect">
              <a:avLst/>
            </a:prstGeom>
            <a:noFill/>
            <a:ln/>
          </p:spPr>
          <p:txBody>
            <a:bodyPr wrap="square" rtlCol="0" anchor="ctr"/>
            <a:lstStyle/>
            <a:p>
              <a:pPr marL="0" indent="0">
                <a:buNone/>
              </a:pPr>
              <a:r>
                <a:rPr lang="en-US" sz="2000" b="1" i="1" dirty="0"/>
                <a:t>Power</a:t>
              </a:r>
            </a:p>
          </p:txBody>
        </p:sp>
        <p:sp>
          <p:nvSpPr>
            <p:cNvPr id="15" name="Text 4">
              <a:extLst>
                <a:ext uri="{FF2B5EF4-FFF2-40B4-BE49-F238E27FC236}">
                  <a16:creationId xmlns:a16="http://schemas.microsoft.com/office/drawing/2014/main" id="{114A5E7C-8FF4-8264-0A63-D0A14F4B3474}"/>
                </a:ext>
              </a:extLst>
            </p:cNvPr>
            <p:cNvSpPr/>
            <p:nvPr/>
          </p:nvSpPr>
          <p:spPr>
            <a:xfrm>
              <a:off x="594359" y="2642432"/>
              <a:ext cx="7955280" cy="320040"/>
            </a:xfrm>
            <a:prstGeom prst="rect">
              <a:avLst/>
            </a:prstGeom>
            <a:noFill/>
            <a:ln/>
          </p:spPr>
          <p:txBody>
            <a:bodyPr wrap="square" rtlCol="0" anchor="ctr"/>
            <a:lstStyle/>
            <a:p>
              <a:pPr marL="0" indent="0">
                <a:buNone/>
              </a:pPr>
              <a:r>
                <a:rPr lang="en-US" sz="1600" b="1" dirty="0">
                  <a:solidFill>
                    <a:srgbClr val="E07B39"/>
                  </a:solidFill>
                </a:rPr>
                <a:t>The probability of detecting an effect if an effect truly exists</a:t>
              </a:r>
              <a:endParaRPr lang="en-US" sz="1600" dirty="0"/>
            </a:p>
          </p:txBody>
        </p:sp>
      </p:grpSp>
      <p:grpSp>
        <p:nvGrpSpPr>
          <p:cNvPr id="20" name="Group 19">
            <a:extLst>
              <a:ext uri="{FF2B5EF4-FFF2-40B4-BE49-F238E27FC236}">
                <a16:creationId xmlns:a16="http://schemas.microsoft.com/office/drawing/2014/main" id="{9B11C319-1D1B-6CFB-A910-B4295ACFC959}"/>
              </a:ext>
            </a:extLst>
          </p:cNvPr>
          <p:cNvGrpSpPr/>
          <p:nvPr/>
        </p:nvGrpSpPr>
        <p:grpSpPr>
          <a:xfrm>
            <a:off x="344436" y="3221340"/>
            <a:ext cx="3518615" cy="1645628"/>
            <a:chOff x="518160" y="3903706"/>
            <a:chExt cx="8412480" cy="1083211"/>
          </a:xfrm>
        </p:grpSpPr>
        <p:sp>
          <p:nvSpPr>
            <p:cNvPr id="17" name="Shape 5">
              <a:extLst>
                <a:ext uri="{FF2B5EF4-FFF2-40B4-BE49-F238E27FC236}">
                  <a16:creationId xmlns:a16="http://schemas.microsoft.com/office/drawing/2014/main" id="{2BF79D6D-1AD0-1D7A-7C50-B7C827361C17}"/>
                </a:ext>
              </a:extLst>
            </p:cNvPr>
            <p:cNvSpPr/>
            <p:nvPr/>
          </p:nvSpPr>
          <p:spPr>
            <a:xfrm>
              <a:off x="518160" y="3903706"/>
              <a:ext cx="8412480" cy="1083211"/>
            </a:xfrm>
            <a:prstGeom prst="roundRect">
              <a:avLst>
                <a:gd name="adj" fmla="val 3922"/>
              </a:avLst>
            </a:prstGeom>
            <a:solidFill>
              <a:srgbClr val="FFFFFF"/>
            </a:solidFill>
            <a:ln/>
            <a:effectLst>
              <a:outerShdw blurRad="101600" dist="38100" dir="2700000" algn="bl" rotWithShape="0">
                <a:srgbClr val="000000">
                  <a:alpha val="14000"/>
                </a:srgbClr>
              </a:outerShdw>
            </a:effectLst>
          </p:spPr>
          <p:txBody>
            <a:bodyPr/>
            <a:lstStyle/>
            <a:p>
              <a:endParaRPr lang="en-US"/>
            </a:p>
          </p:txBody>
        </p:sp>
        <p:sp>
          <p:nvSpPr>
            <p:cNvPr id="18" name="Text 3">
              <a:extLst>
                <a:ext uri="{FF2B5EF4-FFF2-40B4-BE49-F238E27FC236}">
                  <a16:creationId xmlns:a16="http://schemas.microsoft.com/office/drawing/2014/main" id="{E613C09E-1220-CBFA-11B2-D7E4093B2E57}"/>
                </a:ext>
              </a:extLst>
            </p:cNvPr>
            <p:cNvSpPr/>
            <p:nvPr/>
          </p:nvSpPr>
          <p:spPr>
            <a:xfrm>
              <a:off x="746760" y="4030570"/>
              <a:ext cx="7955280" cy="274320"/>
            </a:xfrm>
            <a:prstGeom prst="rect">
              <a:avLst/>
            </a:prstGeom>
            <a:noFill/>
            <a:ln/>
          </p:spPr>
          <p:txBody>
            <a:bodyPr wrap="square" rtlCol="0" anchor="ctr"/>
            <a:lstStyle/>
            <a:p>
              <a:pPr marL="0" indent="0">
                <a:buNone/>
              </a:pPr>
              <a:r>
                <a:rPr lang="en-US" sz="2000" b="1" i="1" dirty="0">
                  <a:solidFill>
                    <a:srgbClr val="0D1540"/>
                  </a:solidFill>
                </a:rPr>
                <a:t>Significant</a:t>
              </a:r>
              <a:endParaRPr lang="en-US" sz="2000" dirty="0"/>
            </a:p>
          </p:txBody>
        </p:sp>
        <p:sp>
          <p:nvSpPr>
            <p:cNvPr id="19" name="Text 4">
              <a:extLst>
                <a:ext uri="{FF2B5EF4-FFF2-40B4-BE49-F238E27FC236}">
                  <a16:creationId xmlns:a16="http://schemas.microsoft.com/office/drawing/2014/main" id="{132E3FB1-6144-495D-4F23-272F6865F68E}"/>
                </a:ext>
              </a:extLst>
            </p:cNvPr>
            <p:cNvSpPr/>
            <p:nvPr/>
          </p:nvSpPr>
          <p:spPr>
            <a:xfrm>
              <a:off x="746759" y="4445311"/>
              <a:ext cx="7955280" cy="320040"/>
            </a:xfrm>
            <a:prstGeom prst="rect">
              <a:avLst/>
            </a:prstGeom>
            <a:noFill/>
            <a:ln/>
          </p:spPr>
          <p:txBody>
            <a:bodyPr wrap="square" rtlCol="0" anchor="ctr"/>
            <a:lstStyle/>
            <a:p>
              <a:pPr marL="0" indent="0">
                <a:buNone/>
              </a:pPr>
              <a:r>
                <a:rPr lang="en-US" sz="1600" b="1" dirty="0">
                  <a:solidFill>
                    <a:srgbClr val="E07B39"/>
                  </a:solidFill>
                </a:rPr>
                <a:t>Statistical Significance (p &lt; 0.05) vs. </a:t>
              </a:r>
            </a:p>
            <a:p>
              <a:pPr marL="0" indent="0">
                <a:buNone/>
              </a:pPr>
              <a:r>
                <a:rPr lang="en-US" sz="1600" b="1" dirty="0">
                  <a:solidFill>
                    <a:srgbClr val="E07B39"/>
                  </a:solidFill>
                </a:rPr>
                <a:t>Practical Significance (does it matter)</a:t>
              </a:r>
              <a:endParaRPr lang="en-US" sz="1600" dirty="0"/>
            </a:p>
          </p:txBody>
        </p:sp>
      </p:grpSp>
    </p:spTree>
    <p:extLst>
      <p:ext uri="{BB962C8B-B14F-4D97-AF65-F5344CB8AC3E}">
        <p14:creationId xmlns:p14="http://schemas.microsoft.com/office/powerpoint/2010/main" val="26678715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E2761"/>
        </a:solidFill>
        <a:effectLst/>
      </p:bgPr>
    </p:bg>
    <p:spTree>
      <p:nvGrpSpPr>
        <p:cNvPr id="1" name="">
          <a:extLst>
            <a:ext uri="{FF2B5EF4-FFF2-40B4-BE49-F238E27FC236}">
              <a16:creationId xmlns:a16="http://schemas.microsoft.com/office/drawing/2014/main" id="{3897EB51-CF04-9755-76C3-C3EE1F257530}"/>
            </a:ext>
          </a:extLst>
        </p:cNvPr>
        <p:cNvGrpSpPr/>
        <p:nvPr/>
      </p:nvGrpSpPr>
      <p:grpSpPr>
        <a:xfrm>
          <a:off x="0" y="0"/>
          <a:ext cx="0" cy="0"/>
          <a:chOff x="0" y="0"/>
          <a:chExt cx="0" cy="0"/>
        </a:xfrm>
      </p:grpSpPr>
      <p:sp>
        <p:nvSpPr>
          <p:cNvPr id="3" name="Text 1">
            <a:extLst>
              <a:ext uri="{FF2B5EF4-FFF2-40B4-BE49-F238E27FC236}">
                <a16:creationId xmlns:a16="http://schemas.microsoft.com/office/drawing/2014/main" id="{13313FE1-2AF4-2989-78CC-96D88B467E9F}"/>
              </a:ext>
            </a:extLst>
          </p:cNvPr>
          <p:cNvSpPr/>
          <p:nvPr/>
        </p:nvSpPr>
        <p:spPr>
          <a:xfrm>
            <a:off x="457200" y="777240"/>
            <a:ext cx="8229600" cy="685800"/>
          </a:xfrm>
          <a:prstGeom prst="rect">
            <a:avLst/>
          </a:prstGeom>
          <a:noFill/>
          <a:ln/>
        </p:spPr>
        <p:txBody>
          <a:bodyPr wrap="square" rtlCol="0" anchor="ctr"/>
          <a:lstStyle/>
          <a:p>
            <a:pPr marL="0" indent="0">
              <a:buNone/>
            </a:pPr>
            <a:endParaRPr lang="en-US" sz="3200" dirty="0"/>
          </a:p>
        </p:txBody>
      </p:sp>
      <p:sp>
        <p:nvSpPr>
          <p:cNvPr id="4" name="Shape 2">
            <a:extLst>
              <a:ext uri="{FF2B5EF4-FFF2-40B4-BE49-F238E27FC236}">
                <a16:creationId xmlns:a16="http://schemas.microsoft.com/office/drawing/2014/main" id="{9CD1FD45-A449-A29D-BCA4-F0FA3A184DED}"/>
              </a:ext>
            </a:extLst>
          </p:cNvPr>
          <p:cNvSpPr/>
          <p:nvPr/>
        </p:nvSpPr>
        <p:spPr>
          <a:xfrm>
            <a:off x="366262" y="659171"/>
            <a:ext cx="8411475" cy="1993593"/>
          </a:xfrm>
          <a:prstGeom prst="roundRect">
            <a:avLst>
              <a:gd name="adj" fmla="val 4286"/>
            </a:avLst>
          </a:prstGeom>
          <a:solidFill>
            <a:srgbClr val="2E3D8F"/>
          </a:solidFill>
          <a:ln/>
          <a:effectLst>
            <a:outerShdw blurRad="101600" dist="38100" dir="2700000" algn="bl" rotWithShape="0">
              <a:srgbClr val="000000">
                <a:alpha val="14000"/>
              </a:srgbClr>
            </a:outerShdw>
          </a:effectLst>
        </p:spPr>
        <p:txBody>
          <a:bodyPr anchor="ctr"/>
          <a:lstStyle/>
          <a:p>
            <a:r>
              <a:rPr lang="en-US" sz="4800" b="1" dirty="0">
                <a:solidFill>
                  <a:srgbClr val="FFFFFF"/>
                </a:solidFill>
                <a:latin typeface="Cambria" pitchFamily="34" charset="0"/>
                <a:ea typeface="Cambria" pitchFamily="34" charset="-122"/>
                <a:cs typeface="Cambria" pitchFamily="34" charset="-120"/>
              </a:rPr>
              <a:t>Do Science More Gooder</a:t>
            </a:r>
            <a:endParaRPr lang="en-US" sz="4800" dirty="0"/>
          </a:p>
        </p:txBody>
      </p:sp>
      <p:pic>
        <p:nvPicPr>
          <p:cNvPr id="2" name="Picture 1" descr="I just noticed that the mug that the &quot;I Have No Idea What I'm Doing&quot; dog is  using is Conan's mug. : r/conan">
            <a:extLst>
              <a:ext uri="{FF2B5EF4-FFF2-40B4-BE49-F238E27FC236}">
                <a16:creationId xmlns:a16="http://schemas.microsoft.com/office/drawing/2014/main" id="{D39609A5-9974-A9C8-7F4A-6367DC5E7564}"/>
              </a:ext>
            </a:extLst>
          </p:cNvPr>
          <p:cNvPicPr>
            <a:picLocks noChangeAspect="1"/>
          </p:cNvPicPr>
          <p:nvPr/>
        </p:nvPicPr>
        <p:blipFill>
          <a:blip r:embed="rId3"/>
          <a:stretch>
            <a:fillRect/>
          </a:stretch>
        </p:blipFill>
        <p:spPr>
          <a:xfrm>
            <a:off x="3017944" y="2150346"/>
            <a:ext cx="5101123" cy="2874363"/>
          </a:xfrm>
          <a:prstGeom prst="rect">
            <a:avLst/>
          </a:prstGeom>
        </p:spPr>
      </p:pic>
    </p:spTree>
    <p:extLst>
      <p:ext uri="{BB962C8B-B14F-4D97-AF65-F5344CB8AC3E}">
        <p14:creationId xmlns:p14="http://schemas.microsoft.com/office/powerpoint/2010/main" val="25340128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3">
    <p:bg>
      <p:bgPr>
        <a:solidFill>
          <a:srgbClr val="F2F5FC"/>
        </a:solidFill>
        <a:effectLst/>
      </p:bgPr>
    </p:bg>
    <p:spTree>
      <p:nvGrpSpPr>
        <p:cNvPr id="1" name=""/>
        <p:cNvGrpSpPr/>
        <p:nvPr/>
      </p:nvGrpSpPr>
      <p:grpSpPr>
        <a:xfrm>
          <a:off x="0" y="0"/>
          <a:ext cx="0" cy="0"/>
          <a:chOff x="0" y="0"/>
          <a:chExt cx="0" cy="0"/>
        </a:xfrm>
      </p:grpSpPr>
      <p:sp>
        <p:nvSpPr>
          <p:cNvPr id="2" name="Shape 0"/>
          <p:cNvSpPr/>
          <p:nvPr/>
        </p:nvSpPr>
        <p:spPr>
          <a:xfrm>
            <a:off x="0" y="0"/>
            <a:ext cx="9144000" cy="1005840"/>
          </a:xfrm>
          <a:prstGeom prst="rect">
            <a:avLst/>
          </a:prstGeom>
          <a:solidFill>
            <a:srgbClr val="1E2761"/>
          </a:solidFill>
          <a:ln/>
        </p:spPr>
        <p:txBody>
          <a:bodyPr/>
          <a:lstStyle/>
          <a:p>
            <a:endParaRPr lang="en-US"/>
          </a:p>
        </p:txBody>
      </p:sp>
      <p:sp>
        <p:nvSpPr>
          <p:cNvPr id="3" name="Text 1"/>
          <p:cNvSpPr/>
          <p:nvPr/>
        </p:nvSpPr>
        <p:spPr>
          <a:xfrm>
            <a:off x="365760" y="0"/>
            <a:ext cx="8412480" cy="1005840"/>
          </a:xfrm>
          <a:prstGeom prst="rect">
            <a:avLst/>
          </a:prstGeom>
          <a:noFill/>
          <a:ln/>
        </p:spPr>
        <p:txBody>
          <a:bodyPr wrap="square" rtlCol="0" anchor="ctr"/>
          <a:lstStyle/>
          <a:p>
            <a:pPr marL="0" indent="0">
              <a:buNone/>
            </a:pPr>
            <a:r>
              <a:rPr lang="en-US" sz="3200" b="1" dirty="0">
                <a:solidFill>
                  <a:srgbClr val="FFFFFF"/>
                </a:solidFill>
              </a:rPr>
              <a:t>The study everyone believed</a:t>
            </a:r>
            <a:endParaRPr lang="en-US" sz="3200" dirty="0"/>
          </a:p>
        </p:txBody>
      </p:sp>
      <p:grpSp>
        <p:nvGrpSpPr>
          <p:cNvPr id="23" name="Group 22">
            <a:extLst>
              <a:ext uri="{FF2B5EF4-FFF2-40B4-BE49-F238E27FC236}">
                <a16:creationId xmlns:a16="http://schemas.microsoft.com/office/drawing/2014/main" id="{D7BDFA54-7528-CCD3-38D5-C3839C4EA045}"/>
              </a:ext>
            </a:extLst>
          </p:cNvPr>
          <p:cNvGrpSpPr/>
          <p:nvPr/>
        </p:nvGrpSpPr>
        <p:grpSpPr>
          <a:xfrm>
            <a:off x="365760" y="2208629"/>
            <a:ext cx="8412480" cy="960120"/>
            <a:chOff x="365760" y="2208629"/>
            <a:chExt cx="8412480" cy="960120"/>
          </a:xfrm>
        </p:grpSpPr>
        <p:sp>
          <p:nvSpPr>
            <p:cNvPr id="4" name="Shape 2"/>
            <p:cNvSpPr/>
            <p:nvPr/>
          </p:nvSpPr>
          <p:spPr>
            <a:xfrm>
              <a:off x="365760" y="2208629"/>
              <a:ext cx="8412480" cy="960120"/>
            </a:xfrm>
            <a:prstGeom prst="roundRect">
              <a:avLst>
                <a:gd name="adj" fmla="val 9524"/>
              </a:avLst>
            </a:prstGeom>
            <a:solidFill>
              <a:srgbClr val="FFF8E6"/>
            </a:solidFill>
            <a:ln/>
            <a:effectLst>
              <a:outerShdw blurRad="101600" dist="38100" dir="2700000" algn="bl" rotWithShape="0">
                <a:srgbClr val="000000">
                  <a:alpha val="14000"/>
                </a:srgbClr>
              </a:outerShdw>
            </a:effectLst>
          </p:spPr>
          <p:txBody>
            <a:bodyPr/>
            <a:lstStyle/>
            <a:p>
              <a:endParaRPr lang="en-US"/>
            </a:p>
          </p:txBody>
        </p:sp>
        <p:sp>
          <p:nvSpPr>
            <p:cNvPr id="5" name="Text 3"/>
            <p:cNvSpPr/>
            <p:nvPr/>
          </p:nvSpPr>
          <p:spPr>
            <a:xfrm>
              <a:off x="594360" y="2281781"/>
              <a:ext cx="7955280" cy="502920"/>
            </a:xfrm>
            <a:prstGeom prst="rect">
              <a:avLst/>
            </a:prstGeom>
            <a:noFill/>
            <a:ln/>
          </p:spPr>
          <p:txBody>
            <a:bodyPr wrap="square" rtlCol="0" anchor="ctr"/>
            <a:lstStyle/>
            <a:p>
              <a:pPr marL="0" indent="0">
                <a:buNone/>
              </a:pPr>
              <a:r>
                <a:rPr lang="en-US" sz="2000" b="1" i="1" dirty="0">
                  <a:solidFill>
                    <a:srgbClr val="0D1540"/>
                  </a:solidFill>
                </a:rPr>
                <a:t>"Power posing increases testosterone and risk-taking."</a:t>
              </a:r>
              <a:endParaRPr lang="en-US" sz="2000" dirty="0"/>
            </a:p>
          </p:txBody>
        </p:sp>
        <p:sp>
          <p:nvSpPr>
            <p:cNvPr id="6" name="Text 4"/>
            <p:cNvSpPr/>
            <p:nvPr/>
          </p:nvSpPr>
          <p:spPr>
            <a:xfrm>
              <a:off x="594360" y="2738981"/>
              <a:ext cx="7955280" cy="320040"/>
            </a:xfrm>
            <a:prstGeom prst="rect">
              <a:avLst/>
            </a:prstGeom>
            <a:noFill/>
            <a:ln/>
          </p:spPr>
          <p:txBody>
            <a:bodyPr wrap="square" rtlCol="0" anchor="ctr"/>
            <a:lstStyle/>
            <a:p>
              <a:pPr marL="0" indent="0">
                <a:buNone/>
              </a:pPr>
              <a:r>
                <a:rPr lang="en-US" sz="1100" b="1" dirty="0">
                  <a:solidFill>
                    <a:srgbClr val="E07B39"/>
                  </a:solidFill>
                </a:rPr>
                <a:t>Carney, Cuddy &amp; Yap (2010)  ·  Many studies cited this</a:t>
              </a:r>
              <a:endParaRPr lang="en-US" sz="1100" dirty="0"/>
            </a:p>
          </p:txBody>
        </p:sp>
      </p:grpSp>
      <p:sp>
        <p:nvSpPr>
          <p:cNvPr id="22" name="Shape 2">
            <a:extLst>
              <a:ext uri="{FF2B5EF4-FFF2-40B4-BE49-F238E27FC236}">
                <a16:creationId xmlns:a16="http://schemas.microsoft.com/office/drawing/2014/main" id="{D2CCC94E-4027-685F-5452-F11EA4DA2924}"/>
              </a:ext>
            </a:extLst>
          </p:cNvPr>
          <p:cNvSpPr/>
          <p:nvPr/>
        </p:nvSpPr>
        <p:spPr>
          <a:xfrm>
            <a:off x="365760" y="1186509"/>
            <a:ext cx="8412480" cy="820951"/>
          </a:xfrm>
          <a:prstGeom prst="roundRect">
            <a:avLst>
              <a:gd name="adj" fmla="val 4286"/>
            </a:avLst>
          </a:prstGeom>
          <a:solidFill>
            <a:srgbClr val="2E3D8F"/>
          </a:solidFill>
          <a:ln/>
          <a:effectLst>
            <a:outerShdw blurRad="101600" dist="38100" dir="2700000" algn="bl" rotWithShape="0">
              <a:srgbClr val="000000">
                <a:alpha val="14000"/>
              </a:srgbClr>
            </a:outerShdw>
          </a:effectLst>
        </p:spPr>
        <p:txBody>
          <a:bodyPr anchor="ctr"/>
          <a:lstStyle/>
          <a:p>
            <a:r>
              <a:rPr lang="en-US" sz="1600" dirty="0">
                <a:solidFill>
                  <a:schemeClr val="bg1"/>
                </a:solidFill>
              </a:rPr>
              <a:t>Carney, D. R., Cuddy, A. J., &amp; Yap, A. J. (2010). Power posing: Brief nonverbal displays affect neuroendocrine levels and risk tolerance. </a:t>
            </a:r>
            <a:r>
              <a:rPr lang="en-US" sz="1600" i="1" dirty="0">
                <a:solidFill>
                  <a:schemeClr val="bg1"/>
                </a:solidFill>
              </a:rPr>
              <a:t>Psychological science</a:t>
            </a:r>
            <a:r>
              <a:rPr lang="en-US" sz="1600" dirty="0">
                <a:solidFill>
                  <a:schemeClr val="bg1"/>
                </a:solidFill>
              </a:rPr>
              <a:t>, </a:t>
            </a:r>
            <a:r>
              <a:rPr lang="en-US" sz="1600" i="1" dirty="0">
                <a:solidFill>
                  <a:schemeClr val="bg1"/>
                </a:solidFill>
              </a:rPr>
              <a:t>21</a:t>
            </a:r>
            <a:r>
              <a:rPr lang="en-US" sz="1600" dirty="0">
                <a:solidFill>
                  <a:schemeClr val="bg1"/>
                </a:solidFill>
              </a:rPr>
              <a:t>(10), 1363-1368. </a:t>
            </a:r>
            <a:r>
              <a:rPr lang="en-US" sz="1600" dirty="0">
                <a:solidFill>
                  <a:schemeClr val="bg1"/>
                </a:solidFill>
                <a:hlinkClick r:id="rId3">
                  <a:extLst>
                    <a:ext uri="{A12FA001-AC4F-418D-AE19-62706E023703}">
                      <ahyp:hlinkClr xmlns:ahyp="http://schemas.microsoft.com/office/drawing/2018/hyperlinkcolor" val="tx"/>
                    </a:ext>
                  </a:extLst>
                </a:hlinkClick>
              </a:rPr>
              <a:t>link</a:t>
            </a:r>
            <a:endParaRPr lang="en-US" sz="1600" dirty="0">
              <a:solidFill>
                <a:schemeClr val="bg1"/>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2F5FC"/>
        </a:solidFill>
        <a:effectLst/>
      </p:bgPr>
    </p:bg>
    <p:spTree>
      <p:nvGrpSpPr>
        <p:cNvPr id="1" name="">
          <a:extLst>
            <a:ext uri="{FF2B5EF4-FFF2-40B4-BE49-F238E27FC236}">
              <a16:creationId xmlns:a16="http://schemas.microsoft.com/office/drawing/2014/main" id="{F54E4426-7EC7-0801-F315-2FD6C8D89C7C}"/>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93D26B27-810D-0A77-59ED-E670694D5667}"/>
              </a:ext>
            </a:extLst>
          </p:cNvPr>
          <p:cNvSpPr/>
          <p:nvPr/>
        </p:nvSpPr>
        <p:spPr>
          <a:xfrm>
            <a:off x="0" y="0"/>
            <a:ext cx="9144000" cy="1005840"/>
          </a:xfrm>
          <a:prstGeom prst="rect">
            <a:avLst/>
          </a:prstGeom>
          <a:solidFill>
            <a:srgbClr val="1E2761"/>
          </a:solidFill>
          <a:ln/>
        </p:spPr>
        <p:txBody>
          <a:bodyPr/>
          <a:lstStyle/>
          <a:p>
            <a:endParaRPr lang="en-US"/>
          </a:p>
        </p:txBody>
      </p:sp>
      <p:sp>
        <p:nvSpPr>
          <p:cNvPr id="3" name="Text 1">
            <a:extLst>
              <a:ext uri="{FF2B5EF4-FFF2-40B4-BE49-F238E27FC236}">
                <a16:creationId xmlns:a16="http://schemas.microsoft.com/office/drawing/2014/main" id="{7E7B772C-C4FB-62B4-A0E0-290FAEE24509}"/>
              </a:ext>
            </a:extLst>
          </p:cNvPr>
          <p:cNvSpPr/>
          <p:nvPr/>
        </p:nvSpPr>
        <p:spPr>
          <a:xfrm>
            <a:off x="365760" y="0"/>
            <a:ext cx="8412480" cy="1005840"/>
          </a:xfrm>
          <a:prstGeom prst="rect">
            <a:avLst/>
          </a:prstGeom>
          <a:noFill/>
          <a:ln/>
        </p:spPr>
        <p:txBody>
          <a:bodyPr wrap="square" rtlCol="0" anchor="ctr"/>
          <a:lstStyle/>
          <a:p>
            <a:pPr marL="0" indent="0">
              <a:buNone/>
            </a:pPr>
            <a:r>
              <a:rPr lang="en-US" sz="3200" b="1" dirty="0">
                <a:solidFill>
                  <a:srgbClr val="FFFFFF"/>
                </a:solidFill>
              </a:rPr>
              <a:t>The study everyone believed, but shouldn’t have</a:t>
            </a:r>
            <a:endParaRPr lang="en-US" sz="3200" dirty="0"/>
          </a:p>
        </p:txBody>
      </p:sp>
      <p:grpSp>
        <p:nvGrpSpPr>
          <p:cNvPr id="23" name="Group 22">
            <a:extLst>
              <a:ext uri="{FF2B5EF4-FFF2-40B4-BE49-F238E27FC236}">
                <a16:creationId xmlns:a16="http://schemas.microsoft.com/office/drawing/2014/main" id="{5358F1D3-83A9-470C-0A30-1B732D97E0F6}"/>
              </a:ext>
            </a:extLst>
          </p:cNvPr>
          <p:cNvGrpSpPr/>
          <p:nvPr/>
        </p:nvGrpSpPr>
        <p:grpSpPr>
          <a:xfrm>
            <a:off x="365760" y="1188721"/>
            <a:ext cx="8412480" cy="960120"/>
            <a:chOff x="365760" y="2208629"/>
            <a:chExt cx="8412480" cy="960120"/>
          </a:xfrm>
        </p:grpSpPr>
        <p:sp>
          <p:nvSpPr>
            <p:cNvPr id="4" name="Shape 2">
              <a:extLst>
                <a:ext uri="{FF2B5EF4-FFF2-40B4-BE49-F238E27FC236}">
                  <a16:creationId xmlns:a16="http://schemas.microsoft.com/office/drawing/2014/main" id="{7FF696C8-4395-E5A1-EF98-D1C9226263B7}"/>
                </a:ext>
              </a:extLst>
            </p:cNvPr>
            <p:cNvSpPr/>
            <p:nvPr/>
          </p:nvSpPr>
          <p:spPr>
            <a:xfrm>
              <a:off x="365760" y="2208629"/>
              <a:ext cx="8412480" cy="960120"/>
            </a:xfrm>
            <a:prstGeom prst="roundRect">
              <a:avLst>
                <a:gd name="adj" fmla="val 9524"/>
              </a:avLst>
            </a:prstGeom>
            <a:solidFill>
              <a:srgbClr val="FFF8E6"/>
            </a:solidFill>
            <a:ln/>
            <a:effectLst>
              <a:outerShdw blurRad="101600" dist="38100" dir="2700000" algn="bl" rotWithShape="0">
                <a:srgbClr val="000000">
                  <a:alpha val="14000"/>
                </a:srgbClr>
              </a:outerShdw>
            </a:effectLst>
          </p:spPr>
          <p:txBody>
            <a:bodyPr/>
            <a:lstStyle/>
            <a:p>
              <a:endParaRPr lang="en-US"/>
            </a:p>
          </p:txBody>
        </p:sp>
        <p:sp>
          <p:nvSpPr>
            <p:cNvPr id="5" name="Text 3">
              <a:extLst>
                <a:ext uri="{FF2B5EF4-FFF2-40B4-BE49-F238E27FC236}">
                  <a16:creationId xmlns:a16="http://schemas.microsoft.com/office/drawing/2014/main" id="{E24B1AD6-DE44-E323-86AE-6A2601995534}"/>
                </a:ext>
              </a:extLst>
            </p:cNvPr>
            <p:cNvSpPr/>
            <p:nvPr/>
          </p:nvSpPr>
          <p:spPr>
            <a:xfrm>
              <a:off x="594360" y="2281781"/>
              <a:ext cx="7955280" cy="502920"/>
            </a:xfrm>
            <a:prstGeom prst="rect">
              <a:avLst/>
            </a:prstGeom>
            <a:noFill/>
            <a:ln/>
          </p:spPr>
          <p:txBody>
            <a:bodyPr wrap="square" rtlCol="0" anchor="ctr"/>
            <a:lstStyle/>
            <a:p>
              <a:pPr marL="0" indent="0">
                <a:buNone/>
              </a:pPr>
              <a:r>
                <a:rPr lang="en-US" sz="2000" b="1" i="1" dirty="0">
                  <a:solidFill>
                    <a:srgbClr val="0D1540"/>
                  </a:solidFill>
                </a:rPr>
                <a:t>"Power posing increases testosterone and risk-taking."</a:t>
              </a:r>
              <a:endParaRPr lang="en-US" sz="2000" dirty="0"/>
            </a:p>
          </p:txBody>
        </p:sp>
        <p:sp>
          <p:nvSpPr>
            <p:cNvPr id="6" name="Text 4">
              <a:extLst>
                <a:ext uri="{FF2B5EF4-FFF2-40B4-BE49-F238E27FC236}">
                  <a16:creationId xmlns:a16="http://schemas.microsoft.com/office/drawing/2014/main" id="{B2AFDB6C-1408-C81F-35D3-CDC526DD9387}"/>
                </a:ext>
              </a:extLst>
            </p:cNvPr>
            <p:cNvSpPr/>
            <p:nvPr/>
          </p:nvSpPr>
          <p:spPr>
            <a:xfrm>
              <a:off x="594360" y="2738981"/>
              <a:ext cx="7955280" cy="320040"/>
            </a:xfrm>
            <a:prstGeom prst="rect">
              <a:avLst/>
            </a:prstGeom>
            <a:noFill/>
            <a:ln/>
          </p:spPr>
          <p:txBody>
            <a:bodyPr wrap="square" rtlCol="0" anchor="ctr"/>
            <a:lstStyle/>
            <a:p>
              <a:pPr marL="0" indent="0">
                <a:buNone/>
              </a:pPr>
              <a:r>
                <a:rPr lang="en-US" sz="1100" b="1" dirty="0">
                  <a:solidFill>
                    <a:srgbClr val="E07B39"/>
                  </a:solidFill>
                </a:rPr>
                <a:t>Carney, Cuddy &amp; Yap (2010)  ·  Many studies cited this</a:t>
              </a:r>
              <a:endParaRPr lang="en-US" sz="1100" dirty="0"/>
            </a:p>
          </p:txBody>
        </p:sp>
      </p:grpSp>
      <p:sp>
        <p:nvSpPr>
          <p:cNvPr id="7" name="Shape 5">
            <a:extLst>
              <a:ext uri="{FF2B5EF4-FFF2-40B4-BE49-F238E27FC236}">
                <a16:creationId xmlns:a16="http://schemas.microsoft.com/office/drawing/2014/main" id="{3D850444-B8E0-37E7-6C4F-A9DAC267BDEA}"/>
              </a:ext>
            </a:extLst>
          </p:cNvPr>
          <p:cNvSpPr/>
          <p:nvPr/>
        </p:nvSpPr>
        <p:spPr>
          <a:xfrm>
            <a:off x="365760" y="2377440"/>
            <a:ext cx="2651760" cy="2331720"/>
          </a:xfrm>
          <a:prstGeom prst="roundRect">
            <a:avLst>
              <a:gd name="adj" fmla="val 3922"/>
            </a:avLst>
          </a:prstGeom>
          <a:solidFill>
            <a:srgbClr val="FFFFFF"/>
          </a:solidFill>
          <a:ln/>
          <a:effectLst>
            <a:outerShdw blurRad="101600" dist="38100" dir="2700000" algn="bl" rotWithShape="0">
              <a:srgbClr val="000000">
                <a:alpha val="14000"/>
              </a:srgbClr>
            </a:outerShdw>
          </a:effectLst>
        </p:spPr>
        <p:txBody>
          <a:bodyPr/>
          <a:lstStyle/>
          <a:p>
            <a:endParaRPr lang="en-US"/>
          </a:p>
        </p:txBody>
      </p:sp>
      <p:sp>
        <p:nvSpPr>
          <p:cNvPr id="8" name="Text 6">
            <a:extLst>
              <a:ext uri="{FF2B5EF4-FFF2-40B4-BE49-F238E27FC236}">
                <a16:creationId xmlns:a16="http://schemas.microsoft.com/office/drawing/2014/main" id="{0934817D-E8EA-4B06-0116-2C3262B39BCB}"/>
              </a:ext>
            </a:extLst>
          </p:cNvPr>
          <p:cNvSpPr/>
          <p:nvPr/>
        </p:nvSpPr>
        <p:spPr>
          <a:xfrm>
            <a:off x="502920" y="2514600"/>
            <a:ext cx="2377440" cy="292608"/>
          </a:xfrm>
          <a:prstGeom prst="rect">
            <a:avLst/>
          </a:prstGeom>
          <a:noFill/>
          <a:ln/>
        </p:spPr>
        <p:txBody>
          <a:bodyPr wrap="square" lIns="0" tIns="0" rIns="0" bIns="0" rtlCol="0" anchor="ctr"/>
          <a:lstStyle/>
          <a:p>
            <a:pPr marL="0" indent="0">
              <a:buNone/>
            </a:pPr>
            <a:r>
              <a:rPr lang="en-US" sz="1600" b="1" dirty="0">
                <a:solidFill>
                  <a:srgbClr val="64748B"/>
                </a:solidFill>
              </a:rPr>
              <a:t>Sample size</a:t>
            </a:r>
            <a:endParaRPr lang="en-US" sz="1600" dirty="0"/>
          </a:p>
        </p:txBody>
      </p:sp>
      <p:sp>
        <p:nvSpPr>
          <p:cNvPr id="9" name="Text 7">
            <a:extLst>
              <a:ext uri="{FF2B5EF4-FFF2-40B4-BE49-F238E27FC236}">
                <a16:creationId xmlns:a16="http://schemas.microsoft.com/office/drawing/2014/main" id="{8E47A567-CB7A-A490-1479-95D54AFC0381}"/>
              </a:ext>
            </a:extLst>
          </p:cNvPr>
          <p:cNvSpPr/>
          <p:nvPr/>
        </p:nvSpPr>
        <p:spPr>
          <a:xfrm>
            <a:off x="502920" y="2816352"/>
            <a:ext cx="2377440" cy="502920"/>
          </a:xfrm>
          <a:prstGeom prst="rect">
            <a:avLst/>
          </a:prstGeom>
          <a:noFill/>
          <a:ln/>
        </p:spPr>
        <p:txBody>
          <a:bodyPr wrap="square" lIns="0" tIns="0" rIns="0" bIns="0" rtlCol="0" anchor="ctr"/>
          <a:lstStyle/>
          <a:p>
            <a:pPr marL="0" indent="0">
              <a:buNone/>
            </a:pPr>
            <a:r>
              <a:rPr lang="en-US" sz="2800" b="1" dirty="0">
                <a:solidFill>
                  <a:srgbClr val="1E2761"/>
                </a:solidFill>
                <a:latin typeface="Cambria" pitchFamily="34" charset="0"/>
                <a:ea typeface="Cambria" pitchFamily="34" charset="-122"/>
                <a:cs typeface="Cambria" pitchFamily="34" charset="-120"/>
              </a:rPr>
              <a:t>N = 42</a:t>
            </a:r>
            <a:endParaRPr lang="en-US" sz="2800" dirty="0"/>
          </a:p>
        </p:txBody>
      </p:sp>
      <p:sp>
        <p:nvSpPr>
          <p:cNvPr id="10" name="Text 8">
            <a:extLst>
              <a:ext uri="{FF2B5EF4-FFF2-40B4-BE49-F238E27FC236}">
                <a16:creationId xmlns:a16="http://schemas.microsoft.com/office/drawing/2014/main" id="{2212798E-2E3D-3D22-FE99-78819316554B}"/>
              </a:ext>
            </a:extLst>
          </p:cNvPr>
          <p:cNvSpPr/>
          <p:nvPr/>
        </p:nvSpPr>
        <p:spPr>
          <a:xfrm>
            <a:off x="502920" y="3337560"/>
            <a:ext cx="2377440" cy="777240"/>
          </a:xfrm>
          <a:prstGeom prst="rect">
            <a:avLst/>
          </a:prstGeom>
          <a:noFill/>
          <a:ln/>
        </p:spPr>
        <p:txBody>
          <a:bodyPr wrap="square" lIns="0" tIns="0" rIns="0" bIns="0" rtlCol="0" anchor="ctr"/>
          <a:lstStyle/>
          <a:p>
            <a:pPr marL="0" indent="0">
              <a:lnSpc>
                <a:spcPct val="130000"/>
              </a:lnSpc>
              <a:buNone/>
            </a:pPr>
            <a:r>
              <a:rPr lang="en-US" sz="1600" dirty="0">
                <a:solidFill>
                  <a:srgbClr val="64748B"/>
                </a:solidFill>
              </a:rPr>
              <a:t>~80% underpowered</a:t>
            </a:r>
            <a:endParaRPr lang="en-US" sz="1600" dirty="0"/>
          </a:p>
          <a:p>
            <a:pPr marL="0" indent="0">
              <a:lnSpc>
                <a:spcPct val="130000"/>
              </a:lnSpc>
              <a:buNone/>
            </a:pPr>
            <a:r>
              <a:rPr lang="en-US" sz="1600" dirty="0">
                <a:solidFill>
                  <a:srgbClr val="64748B"/>
                </a:solidFill>
              </a:rPr>
              <a:t>for the claimed effect</a:t>
            </a:r>
            <a:endParaRPr lang="en-US" sz="1600" dirty="0"/>
          </a:p>
        </p:txBody>
      </p:sp>
      <p:sp>
        <p:nvSpPr>
          <p:cNvPr id="11" name="Shape 9">
            <a:extLst>
              <a:ext uri="{FF2B5EF4-FFF2-40B4-BE49-F238E27FC236}">
                <a16:creationId xmlns:a16="http://schemas.microsoft.com/office/drawing/2014/main" id="{F5D656BC-BEB3-0BF5-BF7A-EED68850DD1E}"/>
              </a:ext>
            </a:extLst>
          </p:cNvPr>
          <p:cNvSpPr/>
          <p:nvPr/>
        </p:nvSpPr>
        <p:spPr>
          <a:xfrm>
            <a:off x="3246120" y="2377440"/>
            <a:ext cx="2651760" cy="2331720"/>
          </a:xfrm>
          <a:prstGeom prst="roundRect">
            <a:avLst>
              <a:gd name="adj" fmla="val 3922"/>
            </a:avLst>
          </a:prstGeom>
          <a:solidFill>
            <a:srgbClr val="FFFFFF"/>
          </a:solidFill>
          <a:ln/>
          <a:effectLst>
            <a:outerShdw blurRad="101600" dist="38100" dir="2700000" algn="bl" rotWithShape="0">
              <a:srgbClr val="000000">
                <a:alpha val="14000"/>
              </a:srgbClr>
            </a:outerShdw>
          </a:effectLst>
        </p:spPr>
        <p:txBody>
          <a:bodyPr/>
          <a:lstStyle/>
          <a:p>
            <a:endParaRPr lang="en-US"/>
          </a:p>
        </p:txBody>
      </p:sp>
      <p:sp>
        <p:nvSpPr>
          <p:cNvPr id="12" name="Text 10">
            <a:extLst>
              <a:ext uri="{FF2B5EF4-FFF2-40B4-BE49-F238E27FC236}">
                <a16:creationId xmlns:a16="http://schemas.microsoft.com/office/drawing/2014/main" id="{A91F27DA-329F-F665-4134-7B2C2BB13411}"/>
              </a:ext>
            </a:extLst>
          </p:cNvPr>
          <p:cNvSpPr/>
          <p:nvPr/>
        </p:nvSpPr>
        <p:spPr>
          <a:xfrm>
            <a:off x="3383280" y="2514600"/>
            <a:ext cx="2377440" cy="292608"/>
          </a:xfrm>
          <a:prstGeom prst="rect">
            <a:avLst/>
          </a:prstGeom>
          <a:noFill/>
          <a:ln/>
        </p:spPr>
        <p:txBody>
          <a:bodyPr wrap="square" lIns="0" tIns="0" rIns="0" bIns="0" rtlCol="0" anchor="ctr"/>
          <a:lstStyle/>
          <a:p>
            <a:pPr marL="0" indent="0">
              <a:buNone/>
            </a:pPr>
            <a:r>
              <a:rPr lang="en-US" sz="1600" b="1" dirty="0">
                <a:solidFill>
                  <a:srgbClr val="64748B"/>
                </a:solidFill>
              </a:rPr>
              <a:t>Effect size</a:t>
            </a:r>
            <a:endParaRPr lang="en-US" sz="1600" dirty="0"/>
          </a:p>
        </p:txBody>
      </p:sp>
      <p:sp>
        <p:nvSpPr>
          <p:cNvPr id="13" name="Text 11">
            <a:extLst>
              <a:ext uri="{FF2B5EF4-FFF2-40B4-BE49-F238E27FC236}">
                <a16:creationId xmlns:a16="http://schemas.microsoft.com/office/drawing/2014/main" id="{DA98A87A-4D2F-8DC4-C37A-0A7FD3372FEB}"/>
              </a:ext>
            </a:extLst>
          </p:cNvPr>
          <p:cNvSpPr/>
          <p:nvPr/>
        </p:nvSpPr>
        <p:spPr>
          <a:xfrm>
            <a:off x="3383280" y="2816352"/>
            <a:ext cx="2377440" cy="502920"/>
          </a:xfrm>
          <a:prstGeom prst="rect">
            <a:avLst/>
          </a:prstGeom>
          <a:noFill/>
          <a:ln/>
        </p:spPr>
        <p:txBody>
          <a:bodyPr wrap="square" lIns="0" tIns="0" rIns="0" bIns="0" rtlCol="0" anchor="ctr"/>
          <a:lstStyle/>
          <a:p>
            <a:pPr marL="0" indent="0">
              <a:buNone/>
            </a:pPr>
            <a:r>
              <a:rPr lang="en-US" sz="2800" b="1" dirty="0">
                <a:solidFill>
                  <a:srgbClr val="1E2761"/>
                </a:solidFill>
                <a:latin typeface="Cambria" pitchFamily="34" charset="0"/>
                <a:ea typeface="Cambria" pitchFamily="34" charset="-122"/>
                <a:cs typeface="Cambria" pitchFamily="34" charset="-120"/>
              </a:rPr>
              <a:t>Not reported</a:t>
            </a:r>
            <a:endParaRPr lang="en-US" sz="2800" dirty="0"/>
          </a:p>
        </p:txBody>
      </p:sp>
      <p:sp>
        <p:nvSpPr>
          <p:cNvPr id="14" name="Text 12">
            <a:extLst>
              <a:ext uri="{FF2B5EF4-FFF2-40B4-BE49-F238E27FC236}">
                <a16:creationId xmlns:a16="http://schemas.microsoft.com/office/drawing/2014/main" id="{B6478A5E-5B86-3990-D4A4-0FD3650A73C3}"/>
              </a:ext>
            </a:extLst>
          </p:cNvPr>
          <p:cNvSpPr/>
          <p:nvPr/>
        </p:nvSpPr>
        <p:spPr>
          <a:xfrm>
            <a:off x="3383280" y="3337560"/>
            <a:ext cx="2377440" cy="777240"/>
          </a:xfrm>
          <a:prstGeom prst="rect">
            <a:avLst/>
          </a:prstGeom>
          <a:noFill/>
          <a:ln/>
        </p:spPr>
        <p:txBody>
          <a:bodyPr wrap="square" lIns="0" tIns="0" rIns="0" bIns="0" rtlCol="0" anchor="ctr"/>
          <a:lstStyle/>
          <a:p>
            <a:pPr marL="0" indent="0">
              <a:lnSpc>
                <a:spcPct val="130000"/>
              </a:lnSpc>
              <a:buNone/>
            </a:pPr>
            <a:r>
              <a:rPr lang="en-US" sz="1600" dirty="0">
                <a:solidFill>
                  <a:srgbClr val="64748B"/>
                </a:solidFill>
              </a:rPr>
              <a:t>p &lt; .05 treated as</a:t>
            </a:r>
            <a:endParaRPr lang="en-US" sz="1600" dirty="0"/>
          </a:p>
          <a:p>
            <a:pPr marL="0" indent="0">
              <a:lnSpc>
                <a:spcPct val="130000"/>
              </a:lnSpc>
              <a:buNone/>
            </a:pPr>
            <a:r>
              <a:rPr lang="en-US" sz="1600" dirty="0">
                <a:solidFill>
                  <a:srgbClr val="64748B"/>
                </a:solidFill>
              </a:rPr>
              <a:t>full evidence</a:t>
            </a:r>
            <a:endParaRPr lang="en-US" sz="1600" dirty="0"/>
          </a:p>
        </p:txBody>
      </p:sp>
      <p:sp>
        <p:nvSpPr>
          <p:cNvPr id="15" name="Shape 13">
            <a:extLst>
              <a:ext uri="{FF2B5EF4-FFF2-40B4-BE49-F238E27FC236}">
                <a16:creationId xmlns:a16="http://schemas.microsoft.com/office/drawing/2014/main" id="{E75661BF-9455-C3A6-DE80-4ABEE558751B}"/>
              </a:ext>
            </a:extLst>
          </p:cNvPr>
          <p:cNvSpPr/>
          <p:nvPr/>
        </p:nvSpPr>
        <p:spPr>
          <a:xfrm>
            <a:off x="6126480" y="2377440"/>
            <a:ext cx="2651760" cy="2331720"/>
          </a:xfrm>
          <a:prstGeom prst="roundRect">
            <a:avLst>
              <a:gd name="adj" fmla="val 3922"/>
            </a:avLst>
          </a:prstGeom>
          <a:solidFill>
            <a:srgbClr val="FFFFFF"/>
          </a:solidFill>
          <a:ln/>
          <a:effectLst>
            <a:outerShdw blurRad="101600" dist="38100" dir="2700000" algn="bl" rotWithShape="0">
              <a:srgbClr val="000000">
                <a:alpha val="14000"/>
              </a:srgbClr>
            </a:outerShdw>
          </a:effectLst>
        </p:spPr>
        <p:txBody>
          <a:bodyPr/>
          <a:lstStyle/>
          <a:p>
            <a:endParaRPr lang="en-US"/>
          </a:p>
        </p:txBody>
      </p:sp>
      <p:sp>
        <p:nvSpPr>
          <p:cNvPr id="16" name="Text 14">
            <a:extLst>
              <a:ext uri="{FF2B5EF4-FFF2-40B4-BE49-F238E27FC236}">
                <a16:creationId xmlns:a16="http://schemas.microsoft.com/office/drawing/2014/main" id="{4DEFE1C5-5885-1DEE-9D25-BF5E1D7CDEF7}"/>
              </a:ext>
            </a:extLst>
          </p:cNvPr>
          <p:cNvSpPr/>
          <p:nvPr/>
        </p:nvSpPr>
        <p:spPr>
          <a:xfrm>
            <a:off x="6263640" y="2514600"/>
            <a:ext cx="2377440" cy="292608"/>
          </a:xfrm>
          <a:prstGeom prst="rect">
            <a:avLst/>
          </a:prstGeom>
          <a:noFill/>
          <a:ln/>
        </p:spPr>
        <p:txBody>
          <a:bodyPr wrap="square" lIns="0" tIns="0" rIns="0" bIns="0" rtlCol="0" anchor="ctr"/>
          <a:lstStyle/>
          <a:p>
            <a:pPr marL="0" indent="0">
              <a:buNone/>
            </a:pPr>
            <a:r>
              <a:rPr lang="en-US" sz="1600" b="1" dirty="0">
                <a:solidFill>
                  <a:srgbClr val="64748B"/>
                </a:solidFill>
              </a:rPr>
              <a:t>Outcome</a:t>
            </a:r>
            <a:endParaRPr lang="en-US" sz="1600" dirty="0"/>
          </a:p>
        </p:txBody>
      </p:sp>
      <p:sp>
        <p:nvSpPr>
          <p:cNvPr id="17" name="Text 15">
            <a:extLst>
              <a:ext uri="{FF2B5EF4-FFF2-40B4-BE49-F238E27FC236}">
                <a16:creationId xmlns:a16="http://schemas.microsoft.com/office/drawing/2014/main" id="{F174AF58-62E8-22C4-C958-D7EF12E92C1C}"/>
              </a:ext>
            </a:extLst>
          </p:cNvPr>
          <p:cNvSpPr/>
          <p:nvPr/>
        </p:nvSpPr>
        <p:spPr>
          <a:xfrm>
            <a:off x="6263640" y="2816352"/>
            <a:ext cx="2377440" cy="502920"/>
          </a:xfrm>
          <a:prstGeom prst="rect">
            <a:avLst/>
          </a:prstGeom>
          <a:noFill/>
          <a:ln/>
        </p:spPr>
        <p:txBody>
          <a:bodyPr wrap="square" lIns="0" tIns="0" rIns="0" bIns="0" rtlCol="0" anchor="ctr"/>
          <a:lstStyle/>
          <a:p>
            <a:pPr marL="0" indent="0">
              <a:buNone/>
            </a:pPr>
            <a:r>
              <a:rPr lang="en-US" sz="2800" b="1" dirty="0">
                <a:solidFill>
                  <a:srgbClr val="1E2761"/>
                </a:solidFill>
                <a:latin typeface="Cambria" pitchFamily="34" charset="0"/>
                <a:ea typeface="Cambria" pitchFamily="34" charset="-122"/>
                <a:cs typeface="Cambria" pitchFamily="34" charset="-120"/>
              </a:rPr>
              <a:t>p = .049</a:t>
            </a:r>
            <a:endParaRPr lang="en-US" sz="2800" dirty="0"/>
          </a:p>
        </p:txBody>
      </p:sp>
      <p:sp>
        <p:nvSpPr>
          <p:cNvPr id="18" name="Text 16">
            <a:extLst>
              <a:ext uri="{FF2B5EF4-FFF2-40B4-BE49-F238E27FC236}">
                <a16:creationId xmlns:a16="http://schemas.microsoft.com/office/drawing/2014/main" id="{B35B4F80-1010-151E-DC28-544432BB90C9}"/>
              </a:ext>
            </a:extLst>
          </p:cNvPr>
          <p:cNvSpPr/>
          <p:nvPr/>
        </p:nvSpPr>
        <p:spPr>
          <a:xfrm>
            <a:off x="6263640" y="3337560"/>
            <a:ext cx="2377440" cy="777240"/>
          </a:xfrm>
          <a:prstGeom prst="rect">
            <a:avLst/>
          </a:prstGeom>
          <a:noFill/>
          <a:ln/>
        </p:spPr>
        <p:txBody>
          <a:bodyPr wrap="square" lIns="0" tIns="0" rIns="0" bIns="0" rtlCol="0" anchor="ctr"/>
          <a:lstStyle/>
          <a:p>
            <a:pPr marL="0" indent="0">
              <a:lnSpc>
                <a:spcPct val="130000"/>
              </a:lnSpc>
              <a:buNone/>
            </a:pPr>
            <a:r>
              <a:rPr lang="en-US" sz="1600" dirty="0">
                <a:solidFill>
                  <a:srgbClr val="64748B"/>
                </a:solidFill>
              </a:rPr>
              <a:t>Ranehill et al. (2015)</a:t>
            </a:r>
            <a:endParaRPr lang="en-US" sz="1600" dirty="0"/>
          </a:p>
          <a:p>
            <a:pPr marL="0" indent="0">
              <a:lnSpc>
                <a:spcPct val="130000"/>
              </a:lnSpc>
              <a:buNone/>
            </a:pPr>
            <a:r>
              <a:rPr lang="en-US" sz="1600" dirty="0">
                <a:solidFill>
                  <a:srgbClr val="64748B"/>
                </a:solidFill>
              </a:rPr>
              <a:t>N = 200: p = .52</a:t>
            </a:r>
            <a:endParaRPr lang="en-US" sz="1600" dirty="0"/>
          </a:p>
        </p:txBody>
      </p:sp>
    </p:spTree>
    <p:extLst>
      <p:ext uri="{BB962C8B-B14F-4D97-AF65-F5344CB8AC3E}">
        <p14:creationId xmlns:p14="http://schemas.microsoft.com/office/powerpoint/2010/main" val="42574576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1E2761"/>
        </a:solidFill>
        <a:effectLst/>
      </p:bgPr>
    </p:bg>
    <p:spTree>
      <p:nvGrpSpPr>
        <p:cNvPr id="1" name="">
          <a:extLst>
            <a:ext uri="{FF2B5EF4-FFF2-40B4-BE49-F238E27FC236}">
              <a16:creationId xmlns:a16="http://schemas.microsoft.com/office/drawing/2014/main" id="{0B89FD4F-3157-A8C7-358D-347B2309BD4B}"/>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2D00AAE5-6420-192F-F9EC-E71A8CF0D09C}"/>
              </a:ext>
            </a:extLst>
          </p:cNvPr>
          <p:cNvSpPr/>
          <p:nvPr/>
        </p:nvSpPr>
        <p:spPr>
          <a:xfrm>
            <a:off x="365760" y="274320"/>
            <a:ext cx="8412480" cy="960120"/>
          </a:xfrm>
          <a:prstGeom prst="roundRect">
            <a:avLst>
              <a:gd name="adj" fmla="val 11429"/>
            </a:avLst>
          </a:prstGeom>
          <a:solidFill>
            <a:srgbClr val="FFD166"/>
          </a:solidFill>
          <a:ln/>
        </p:spPr>
        <p:txBody>
          <a:bodyPr anchor="ctr"/>
          <a:lstStyle/>
          <a:p>
            <a:r>
              <a:rPr lang="en-US" sz="2800" b="1" dirty="0">
                <a:solidFill>
                  <a:schemeClr val="tx2">
                    <a:lumMod val="75000"/>
                  </a:schemeClr>
                </a:solidFill>
              </a:rPr>
              <a:t>Replication &amp; Reproducibility</a:t>
            </a:r>
          </a:p>
        </p:txBody>
      </p:sp>
      <p:grpSp>
        <p:nvGrpSpPr>
          <p:cNvPr id="18" name="Group 17">
            <a:extLst>
              <a:ext uri="{FF2B5EF4-FFF2-40B4-BE49-F238E27FC236}">
                <a16:creationId xmlns:a16="http://schemas.microsoft.com/office/drawing/2014/main" id="{078688DB-C1DA-E301-8E9E-A93053FFFB1C}"/>
              </a:ext>
            </a:extLst>
          </p:cNvPr>
          <p:cNvGrpSpPr/>
          <p:nvPr/>
        </p:nvGrpSpPr>
        <p:grpSpPr>
          <a:xfrm>
            <a:off x="504594" y="1483639"/>
            <a:ext cx="7223759" cy="1229416"/>
            <a:chOff x="503422" y="1483639"/>
            <a:chExt cx="7223759" cy="641587"/>
          </a:xfrm>
        </p:grpSpPr>
        <p:sp>
          <p:nvSpPr>
            <p:cNvPr id="13" name="Shape 11">
              <a:extLst>
                <a:ext uri="{FF2B5EF4-FFF2-40B4-BE49-F238E27FC236}">
                  <a16:creationId xmlns:a16="http://schemas.microsoft.com/office/drawing/2014/main" id="{86766C6C-6B33-F039-D6E4-9F65E88A2182}"/>
                </a:ext>
              </a:extLst>
            </p:cNvPr>
            <p:cNvSpPr/>
            <p:nvPr/>
          </p:nvSpPr>
          <p:spPr>
            <a:xfrm>
              <a:off x="503422" y="1483639"/>
              <a:ext cx="7223759" cy="641587"/>
            </a:xfrm>
            <a:prstGeom prst="roundRect">
              <a:avLst>
                <a:gd name="adj" fmla="val 4138"/>
              </a:avLst>
            </a:prstGeom>
            <a:solidFill>
              <a:srgbClr val="2E3D8F"/>
            </a:solidFill>
            <a:ln/>
            <a:effectLst>
              <a:outerShdw blurRad="101600" dist="38100" dir="2700000" algn="bl" rotWithShape="0">
                <a:srgbClr val="000000">
                  <a:alpha val="14000"/>
                </a:srgbClr>
              </a:outerShdw>
            </a:effectLst>
          </p:spPr>
          <p:txBody>
            <a:bodyPr/>
            <a:lstStyle/>
            <a:p>
              <a:endParaRPr lang="en-US" sz="3600"/>
            </a:p>
          </p:txBody>
        </p:sp>
        <p:sp>
          <p:nvSpPr>
            <p:cNvPr id="14" name="Text 12">
              <a:extLst>
                <a:ext uri="{FF2B5EF4-FFF2-40B4-BE49-F238E27FC236}">
                  <a16:creationId xmlns:a16="http://schemas.microsoft.com/office/drawing/2014/main" id="{A1E23357-78FA-555B-6115-3D86FA6EF4DB}"/>
                </a:ext>
              </a:extLst>
            </p:cNvPr>
            <p:cNvSpPr/>
            <p:nvPr/>
          </p:nvSpPr>
          <p:spPr>
            <a:xfrm>
              <a:off x="877065" y="1535603"/>
              <a:ext cx="6476474" cy="167882"/>
            </a:xfrm>
            <a:prstGeom prst="rect">
              <a:avLst/>
            </a:prstGeom>
            <a:noFill/>
            <a:ln/>
          </p:spPr>
          <p:txBody>
            <a:bodyPr wrap="square" rtlCol="0" anchor="ctr"/>
            <a:lstStyle/>
            <a:p>
              <a:pPr marL="0" indent="0">
                <a:buNone/>
              </a:pPr>
              <a:r>
                <a:rPr lang="en-US" sz="2400" b="1" dirty="0">
                  <a:solidFill>
                    <a:srgbClr val="4FC3F7"/>
                  </a:solidFill>
                </a:rPr>
                <a:t>Replication</a:t>
              </a:r>
              <a:endParaRPr lang="en-US" sz="2400" dirty="0"/>
            </a:p>
          </p:txBody>
        </p:sp>
        <p:sp>
          <p:nvSpPr>
            <p:cNvPr id="15" name="Text 13">
              <a:extLst>
                <a:ext uri="{FF2B5EF4-FFF2-40B4-BE49-F238E27FC236}">
                  <a16:creationId xmlns:a16="http://schemas.microsoft.com/office/drawing/2014/main" id="{5D5C3642-7D8F-C5E3-573E-04FDCDF82940}"/>
                </a:ext>
              </a:extLst>
            </p:cNvPr>
            <p:cNvSpPr/>
            <p:nvPr/>
          </p:nvSpPr>
          <p:spPr>
            <a:xfrm>
              <a:off x="877065" y="1711479"/>
              <a:ext cx="6476474" cy="327770"/>
            </a:xfrm>
            <a:prstGeom prst="rect">
              <a:avLst/>
            </a:prstGeom>
            <a:noFill/>
            <a:ln/>
          </p:spPr>
          <p:txBody>
            <a:bodyPr wrap="square" rtlCol="0" anchor="ctr"/>
            <a:lstStyle/>
            <a:p>
              <a:r>
                <a:rPr lang="en-US" dirty="0">
                  <a:solidFill>
                    <a:schemeClr val="bg1"/>
                  </a:solidFill>
                </a:rPr>
                <a:t>The process of applying the same methodology with a different sample and research group</a:t>
              </a:r>
            </a:p>
          </p:txBody>
        </p:sp>
      </p:grpSp>
      <p:grpSp>
        <p:nvGrpSpPr>
          <p:cNvPr id="20" name="Group 19">
            <a:extLst>
              <a:ext uri="{FF2B5EF4-FFF2-40B4-BE49-F238E27FC236}">
                <a16:creationId xmlns:a16="http://schemas.microsoft.com/office/drawing/2014/main" id="{E9396E00-A0AE-8AEE-505C-F1BA63CD5B11}"/>
              </a:ext>
            </a:extLst>
          </p:cNvPr>
          <p:cNvGrpSpPr/>
          <p:nvPr/>
        </p:nvGrpSpPr>
        <p:grpSpPr>
          <a:xfrm>
            <a:off x="1213004" y="3150663"/>
            <a:ext cx="7223759" cy="1229416"/>
            <a:chOff x="503422" y="1483639"/>
            <a:chExt cx="7223759" cy="641587"/>
          </a:xfrm>
          <a:solidFill>
            <a:schemeClr val="accent2">
              <a:lumMod val="60000"/>
              <a:lumOff val="40000"/>
            </a:schemeClr>
          </a:solidFill>
        </p:grpSpPr>
        <p:sp>
          <p:nvSpPr>
            <p:cNvPr id="21" name="Shape 11">
              <a:extLst>
                <a:ext uri="{FF2B5EF4-FFF2-40B4-BE49-F238E27FC236}">
                  <a16:creationId xmlns:a16="http://schemas.microsoft.com/office/drawing/2014/main" id="{F218937A-AE73-8806-F93F-3B4854F88411}"/>
                </a:ext>
              </a:extLst>
            </p:cNvPr>
            <p:cNvSpPr/>
            <p:nvPr/>
          </p:nvSpPr>
          <p:spPr>
            <a:xfrm>
              <a:off x="503422" y="1483639"/>
              <a:ext cx="7223759" cy="641587"/>
            </a:xfrm>
            <a:prstGeom prst="roundRect">
              <a:avLst>
                <a:gd name="adj" fmla="val 4138"/>
              </a:avLst>
            </a:prstGeom>
            <a:grpFill/>
            <a:ln/>
            <a:effectLst>
              <a:outerShdw blurRad="101600" dist="38100" dir="2700000" algn="bl" rotWithShape="0">
                <a:srgbClr val="000000">
                  <a:alpha val="14000"/>
                </a:srgbClr>
              </a:outerShdw>
            </a:effectLst>
          </p:spPr>
          <p:txBody>
            <a:bodyPr/>
            <a:lstStyle/>
            <a:p>
              <a:endParaRPr lang="en-US" sz="3600"/>
            </a:p>
          </p:txBody>
        </p:sp>
        <p:sp>
          <p:nvSpPr>
            <p:cNvPr id="22" name="Text 12">
              <a:extLst>
                <a:ext uri="{FF2B5EF4-FFF2-40B4-BE49-F238E27FC236}">
                  <a16:creationId xmlns:a16="http://schemas.microsoft.com/office/drawing/2014/main" id="{018DD765-267E-51A3-2D5D-46D4F7CF3A60}"/>
                </a:ext>
              </a:extLst>
            </p:cNvPr>
            <p:cNvSpPr/>
            <p:nvPr/>
          </p:nvSpPr>
          <p:spPr>
            <a:xfrm>
              <a:off x="877065" y="1535603"/>
              <a:ext cx="6476474" cy="167882"/>
            </a:xfrm>
            <a:prstGeom prst="rect">
              <a:avLst/>
            </a:prstGeom>
            <a:grpFill/>
            <a:ln/>
          </p:spPr>
          <p:txBody>
            <a:bodyPr wrap="square" rtlCol="0" anchor="ctr"/>
            <a:lstStyle/>
            <a:p>
              <a:pPr marL="0" indent="0">
                <a:buNone/>
              </a:pPr>
              <a:r>
                <a:rPr lang="en-US" sz="2400" b="1" dirty="0">
                  <a:solidFill>
                    <a:schemeClr val="tx2"/>
                  </a:solidFill>
                </a:rPr>
                <a:t>Reproduction</a:t>
              </a:r>
              <a:endParaRPr lang="en-US" sz="2400" dirty="0">
                <a:solidFill>
                  <a:schemeClr val="tx2"/>
                </a:solidFill>
              </a:endParaRPr>
            </a:p>
          </p:txBody>
        </p:sp>
        <p:sp>
          <p:nvSpPr>
            <p:cNvPr id="23" name="Text 13">
              <a:extLst>
                <a:ext uri="{FF2B5EF4-FFF2-40B4-BE49-F238E27FC236}">
                  <a16:creationId xmlns:a16="http://schemas.microsoft.com/office/drawing/2014/main" id="{D4BF7BB6-B4A1-6525-8166-650218FD4F7A}"/>
                </a:ext>
              </a:extLst>
            </p:cNvPr>
            <p:cNvSpPr/>
            <p:nvPr/>
          </p:nvSpPr>
          <p:spPr>
            <a:xfrm>
              <a:off x="877065" y="1711479"/>
              <a:ext cx="6476474" cy="327770"/>
            </a:xfrm>
            <a:prstGeom prst="rect">
              <a:avLst/>
            </a:prstGeom>
            <a:grpFill/>
            <a:ln/>
          </p:spPr>
          <p:txBody>
            <a:bodyPr wrap="square" rtlCol="0" anchor="ctr"/>
            <a:lstStyle/>
            <a:p>
              <a:r>
                <a:rPr lang="en-US" dirty="0"/>
                <a:t>Taking all materials from a study and coming to the same conclusions</a:t>
              </a:r>
            </a:p>
          </p:txBody>
        </p:sp>
      </p:grpSp>
    </p:spTree>
    <p:extLst>
      <p:ext uri="{BB962C8B-B14F-4D97-AF65-F5344CB8AC3E}">
        <p14:creationId xmlns:p14="http://schemas.microsoft.com/office/powerpoint/2010/main" val="23825641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1E2761"/>
        </a:solidFill>
        <a:effectLst/>
      </p:bgPr>
    </p:bg>
    <p:spTree>
      <p:nvGrpSpPr>
        <p:cNvPr id="1" name="">
          <a:extLst>
            <a:ext uri="{FF2B5EF4-FFF2-40B4-BE49-F238E27FC236}">
              <a16:creationId xmlns:a16="http://schemas.microsoft.com/office/drawing/2014/main" id="{79F39D75-635D-3F4E-E925-C6033E7C322E}"/>
            </a:ext>
          </a:extLst>
        </p:cNvPr>
        <p:cNvGrpSpPr/>
        <p:nvPr/>
      </p:nvGrpSpPr>
      <p:grpSpPr>
        <a:xfrm>
          <a:off x="0" y="0"/>
          <a:ext cx="0" cy="0"/>
          <a:chOff x="0" y="0"/>
          <a:chExt cx="0" cy="0"/>
        </a:xfrm>
      </p:grpSpPr>
      <p:sp>
        <p:nvSpPr>
          <p:cNvPr id="3" name="Shape 2">
            <a:extLst>
              <a:ext uri="{FF2B5EF4-FFF2-40B4-BE49-F238E27FC236}">
                <a16:creationId xmlns:a16="http://schemas.microsoft.com/office/drawing/2014/main" id="{D80DDB5A-5BEE-99F7-5A24-3C7FC99D7B0D}"/>
              </a:ext>
            </a:extLst>
          </p:cNvPr>
          <p:cNvSpPr/>
          <p:nvPr/>
        </p:nvSpPr>
        <p:spPr>
          <a:xfrm>
            <a:off x="365760" y="323331"/>
            <a:ext cx="8412480" cy="786384"/>
          </a:xfrm>
          <a:prstGeom prst="roundRect">
            <a:avLst>
              <a:gd name="adj" fmla="val 9302"/>
            </a:avLst>
          </a:prstGeom>
          <a:solidFill>
            <a:srgbClr val="FFFFFF"/>
          </a:solidFill>
          <a:ln/>
          <a:effectLst>
            <a:outerShdw blurRad="101600" dist="38100" dir="2700000" algn="bl" rotWithShape="0">
              <a:srgbClr val="000000">
                <a:alpha val="14000"/>
              </a:srgbClr>
            </a:outerShdw>
          </a:effectLst>
        </p:spPr>
        <p:txBody>
          <a:bodyPr anchor="ctr"/>
          <a:lstStyle/>
          <a:p>
            <a:r>
              <a:rPr lang="en-US" sz="2400" b="1" dirty="0"/>
              <a:t>Example: “I Want to Bake a Cake”</a:t>
            </a:r>
          </a:p>
        </p:txBody>
      </p:sp>
      <p:sp>
        <p:nvSpPr>
          <p:cNvPr id="5" name="TextBox 4">
            <a:extLst>
              <a:ext uri="{FF2B5EF4-FFF2-40B4-BE49-F238E27FC236}">
                <a16:creationId xmlns:a16="http://schemas.microsoft.com/office/drawing/2014/main" id="{BA2E47D8-F732-AB77-C79D-62A1CB6C6BC4}"/>
              </a:ext>
            </a:extLst>
          </p:cNvPr>
          <p:cNvSpPr txBox="1"/>
          <p:nvPr/>
        </p:nvSpPr>
        <p:spPr>
          <a:xfrm>
            <a:off x="5551715" y="4904628"/>
            <a:ext cx="3491802" cy="261610"/>
          </a:xfrm>
          <a:prstGeom prst="rect">
            <a:avLst/>
          </a:prstGeom>
          <a:noFill/>
        </p:spPr>
        <p:txBody>
          <a:bodyPr wrap="square">
            <a:spAutoFit/>
          </a:bodyPr>
          <a:lstStyle/>
          <a:p>
            <a:r>
              <a:rPr lang="en-US" sz="1050" dirty="0"/>
              <a:t>https://thatsthecake.com/products/cartoon-cake-slice-3d</a:t>
            </a:r>
          </a:p>
        </p:txBody>
      </p:sp>
      <p:sp>
        <p:nvSpPr>
          <p:cNvPr id="6" name="Shape 8">
            <a:extLst>
              <a:ext uri="{FF2B5EF4-FFF2-40B4-BE49-F238E27FC236}">
                <a16:creationId xmlns:a16="http://schemas.microsoft.com/office/drawing/2014/main" id="{1D58D27E-60D0-1C8F-FCD7-BC079DC394B3}"/>
              </a:ext>
            </a:extLst>
          </p:cNvPr>
          <p:cNvSpPr/>
          <p:nvPr/>
        </p:nvSpPr>
        <p:spPr>
          <a:xfrm>
            <a:off x="1149532" y="2834611"/>
            <a:ext cx="6653014" cy="438912"/>
          </a:xfrm>
          <a:prstGeom prst="roundRect">
            <a:avLst>
              <a:gd name="adj" fmla="val 12500"/>
            </a:avLst>
          </a:prstGeom>
          <a:solidFill>
            <a:schemeClr val="accent4">
              <a:lumMod val="60000"/>
              <a:lumOff val="40000"/>
            </a:schemeClr>
          </a:solidFill>
          <a:ln/>
        </p:spPr>
        <p:txBody>
          <a:bodyPr/>
          <a:lstStyle/>
          <a:p>
            <a:r>
              <a:rPr lang="en-US" b="1" dirty="0"/>
              <a:t>1. Find a recipe online</a:t>
            </a:r>
          </a:p>
        </p:txBody>
      </p:sp>
      <p:sp>
        <p:nvSpPr>
          <p:cNvPr id="7" name="Shape 13">
            <a:extLst>
              <a:ext uri="{FF2B5EF4-FFF2-40B4-BE49-F238E27FC236}">
                <a16:creationId xmlns:a16="http://schemas.microsoft.com/office/drawing/2014/main" id="{33B0792B-5C94-1BA0-E318-009343E21093}"/>
              </a:ext>
            </a:extLst>
          </p:cNvPr>
          <p:cNvSpPr/>
          <p:nvPr/>
        </p:nvSpPr>
        <p:spPr>
          <a:xfrm>
            <a:off x="1149532" y="3355819"/>
            <a:ext cx="6653014" cy="438912"/>
          </a:xfrm>
          <a:prstGeom prst="roundRect">
            <a:avLst>
              <a:gd name="adj" fmla="val 12500"/>
            </a:avLst>
          </a:prstGeom>
          <a:solidFill>
            <a:schemeClr val="accent5">
              <a:lumMod val="60000"/>
              <a:lumOff val="40000"/>
            </a:schemeClr>
          </a:solidFill>
          <a:ln/>
        </p:spPr>
        <p:txBody>
          <a:bodyPr/>
          <a:lstStyle/>
          <a:p>
            <a:r>
              <a:rPr lang="en-US" b="1" dirty="0"/>
              <a:t>2. Get ingredients (@ Wegman’s if you’re fancy)</a:t>
            </a:r>
          </a:p>
        </p:txBody>
      </p:sp>
      <p:sp>
        <p:nvSpPr>
          <p:cNvPr id="8" name="Shape 18">
            <a:extLst>
              <a:ext uri="{FF2B5EF4-FFF2-40B4-BE49-F238E27FC236}">
                <a16:creationId xmlns:a16="http://schemas.microsoft.com/office/drawing/2014/main" id="{6241B9DB-335C-69E6-BF7B-57EC9E227AB6}"/>
              </a:ext>
            </a:extLst>
          </p:cNvPr>
          <p:cNvSpPr/>
          <p:nvPr/>
        </p:nvSpPr>
        <p:spPr>
          <a:xfrm>
            <a:off x="1149532" y="3877027"/>
            <a:ext cx="6653014" cy="438912"/>
          </a:xfrm>
          <a:prstGeom prst="roundRect">
            <a:avLst>
              <a:gd name="adj" fmla="val 12500"/>
            </a:avLst>
          </a:prstGeom>
          <a:solidFill>
            <a:schemeClr val="accent4">
              <a:lumMod val="60000"/>
              <a:lumOff val="40000"/>
            </a:schemeClr>
          </a:solidFill>
          <a:ln/>
        </p:spPr>
        <p:txBody>
          <a:bodyPr/>
          <a:lstStyle/>
          <a:p>
            <a:r>
              <a:rPr lang="en-US" b="1" dirty="0"/>
              <a:t>3. Follow the Recipe and Bake </a:t>
            </a:r>
          </a:p>
        </p:txBody>
      </p:sp>
      <p:sp>
        <p:nvSpPr>
          <p:cNvPr id="9" name="Shape 23">
            <a:extLst>
              <a:ext uri="{FF2B5EF4-FFF2-40B4-BE49-F238E27FC236}">
                <a16:creationId xmlns:a16="http://schemas.microsoft.com/office/drawing/2014/main" id="{B2819440-4917-A5A9-2E60-5E99ED57D606}"/>
              </a:ext>
            </a:extLst>
          </p:cNvPr>
          <p:cNvSpPr/>
          <p:nvPr/>
        </p:nvSpPr>
        <p:spPr>
          <a:xfrm>
            <a:off x="1149532" y="4398235"/>
            <a:ext cx="6653014" cy="438912"/>
          </a:xfrm>
          <a:prstGeom prst="roundRect">
            <a:avLst>
              <a:gd name="adj" fmla="val 12500"/>
            </a:avLst>
          </a:prstGeom>
          <a:solidFill>
            <a:schemeClr val="accent5">
              <a:lumMod val="60000"/>
              <a:lumOff val="40000"/>
            </a:schemeClr>
          </a:solidFill>
          <a:ln/>
        </p:spPr>
        <p:txBody>
          <a:bodyPr/>
          <a:lstStyle/>
          <a:p>
            <a:r>
              <a:rPr lang="en-US" b="1" dirty="0"/>
              <a:t>4. Enjoy the delicious cake</a:t>
            </a:r>
          </a:p>
        </p:txBody>
      </p:sp>
      <p:grpSp>
        <p:nvGrpSpPr>
          <p:cNvPr id="11" name="Group 10">
            <a:extLst>
              <a:ext uri="{FF2B5EF4-FFF2-40B4-BE49-F238E27FC236}">
                <a16:creationId xmlns:a16="http://schemas.microsoft.com/office/drawing/2014/main" id="{1E06F048-22C0-C2B3-20D1-CFC05D35E4C3}"/>
              </a:ext>
            </a:extLst>
          </p:cNvPr>
          <p:cNvGrpSpPr/>
          <p:nvPr/>
        </p:nvGrpSpPr>
        <p:grpSpPr>
          <a:xfrm>
            <a:off x="504594" y="1428375"/>
            <a:ext cx="8092775" cy="1229416"/>
            <a:chOff x="503422" y="1483639"/>
            <a:chExt cx="7223759" cy="641587"/>
          </a:xfrm>
        </p:grpSpPr>
        <p:sp>
          <p:nvSpPr>
            <p:cNvPr id="12" name="Shape 11">
              <a:extLst>
                <a:ext uri="{FF2B5EF4-FFF2-40B4-BE49-F238E27FC236}">
                  <a16:creationId xmlns:a16="http://schemas.microsoft.com/office/drawing/2014/main" id="{47447D07-2D52-4475-C992-A7E584CE9747}"/>
                </a:ext>
              </a:extLst>
            </p:cNvPr>
            <p:cNvSpPr/>
            <p:nvPr/>
          </p:nvSpPr>
          <p:spPr>
            <a:xfrm>
              <a:off x="503422" y="1483639"/>
              <a:ext cx="7223759" cy="641587"/>
            </a:xfrm>
            <a:prstGeom prst="roundRect">
              <a:avLst>
                <a:gd name="adj" fmla="val 4138"/>
              </a:avLst>
            </a:prstGeom>
            <a:solidFill>
              <a:srgbClr val="2E3D8F"/>
            </a:solidFill>
            <a:ln/>
            <a:effectLst>
              <a:outerShdw blurRad="101600" dist="38100" dir="2700000" algn="bl" rotWithShape="0">
                <a:srgbClr val="000000">
                  <a:alpha val="14000"/>
                </a:srgbClr>
              </a:outerShdw>
            </a:effectLst>
          </p:spPr>
          <p:txBody>
            <a:bodyPr/>
            <a:lstStyle/>
            <a:p>
              <a:endParaRPr lang="en-US" sz="3600"/>
            </a:p>
          </p:txBody>
        </p:sp>
        <p:sp>
          <p:nvSpPr>
            <p:cNvPr id="16" name="Text 12">
              <a:extLst>
                <a:ext uri="{FF2B5EF4-FFF2-40B4-BE49-F238E27FC236}">
                  <a16:creationId xmlns:a16="http://schemas.microsoft.com/office/drawing/2014/main" id="{9BFDEB43-BB42-A812-8EC2-631BCA13499A}"/>
                </a:ext>
              </a:extLst>
            </p:cNvPr>
            <p:cNvSpPr/>
            <p:nvPr/>
          </p:nvSpPr>
          <p:spPr>
            <a:xfrm>
              <a:off x="877065" y="1535603"/>
              <a:ext cx="6476474" cy="167882"/>
            </a:xfrm>
            <a:prstGeom prst="rect">
              <a:avLst/>
            </a:prstGeom>
            <a:noFill/>
            <a:ln/>
          </p:spPr>
          <p:txBody>
            <a:bodyPr wrap="square" rtlCol="0" anchor="ctr"/>
            <a:lstStyle/>
            <a:p>
              <a:pPr marL="0" indent="0">
                <a:buNone/>
              </a:pPr>
              <a:r>
                <a:rPr lang="en-US" sz="2400" b="1" dirty="0">
                  <a:solidFill>
                    <a:srgbClr val="4FC3F7"/>
                  </a:solidFill>
                </a:rPr>
                <a:t>Replication</a:t>
              </a:r>
              <a:endParaRPr lang="en-US" sz="2400" dirty="0"/>
            </a:p>
          </p:txBody>
        </p:sp>
        <p:sp>
          <p:nvSpPr>
            <p:cNvPr id="17" name="Text 13">
              <a:extLst>
                <a:ext uri="{FF2B5EF4-FFF2-40B4-BE49-F238E27FC236}">
                  <a16:creationId xmlns:a16="http://schemas.microsoft.com/office/drawing/2014/main" id="{40DC743C-5BB7-42BB-8592-5811C2DDF816}"/>
                </a:ext>
              </a:extLst>
            </p:cNvPr>
            <p:cNvSpPr/>
            <p:nvPr/>
          </p:nvSpPr>
          <p:spPr>
            <a:xfrm>
              <a:off x="877065" y="1711479"/>
              <a:ext cx="6476474" cy="327770"/>
            </a:xfrm>
            <a:prstGeom prst="rect">
              <a:avLst/>
            </a:prstGeom>
            <a:noFill/>
            <a:ln/>
          </p:spPr>
          <p:txBody>
            <a:bodyPr wrap="square" rtlCol="0" anchor="ctr"/>
            <a:lstStyle/>
            <a:p>
              <a:r>
                <a:rPr lang="en-US" dirty="0">
                  <a:solidFill>
                    <a:schemeClr val="bg1"/>
                  </a:solidFill>
                </a:rPr>
                <a:t>The process of applying the same methodology with a different sample and research group</a:t>
              </a:r>
            </a:p>
          </p:txBody>
        </p:sp>
      </p:grpSp>
      <p:pic>
        <p:nvPicPr>
          <p:cNvPr id="1026" name="Picture 2" descr="Cartoon Cake Slice (3D) - That's The Cake Bakery">
            <a:extLst>
              <a:ext uri="{FF2B5EF4-FFF2-40B4-BE49-F238E27FC236}">
                <a16:creationId xmlns:a16="http://schemas.microsoft.com/office/drawing/2014/main" id="{E4AD2343-4D01-2F27-ECA2-29F020F7693F}"/>
              </a:ext>
            </a:extLst>
          </p:cNvPr>
          <p:cNvPicPr>
            <a:picLocks noChangeAspect="1" noChangeArrowheads="1"/>
          </p:cNvPicPr>
          <p:nvPr/>
        </p:nvPicPr>
        <p:blipFill>
          <a:blip r:embed="rId3"/>
          <a:srcRect/>
          <a:stretch/>
        </p:blipFill>
        <p:spPr bwMode="auto">
          <a:xfrm>
            <a:off x="5944022" y="-200967"/>
            <a:ext cx="1596275" cy="21283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911523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1E2761"/>
        </a:solidFill>
        <a:effectLst/>
      </p:bgPr>
    </p:bg>
    <p:spTree>
      <p:nvGrpSpPr>
        <p:cNvPr id="1" name="">
          <a:extLst>
            <a:ext uri="{FF2B5EF4-FFF2-40B4-BE49-F238E27FC236}">
              <a16:creationId xmlns:a16="http://schemas.microsoft.com/office/drawing/2014/main" id="{52B79101-2F3C-8823-8E51-884D7983F1C3}"/>
            </a:ext>
          </a:extLst>
        </p:cNvPr>
        <p:cNvGrpSpPr/>
        <p:nvPr/>
      </p:nvGrpSpPr>
      <p:grpSpPr>
        <a:xfrm>
          <a:off x="0" y="0"/>
          <a:ext cx="0" cy="0"/>
          <a:chOff x="0" y="0"/>
          <a:chExt cx="0" cy="0"/>
        </a:xfrm>
      </p:grpSpPr>
      <p:sp>
        <p:nvSpPr>
          <p:cNvPr id="3" name="Shape 2">
            <a:extLst>
              <a:ext uri="{FF2B5EF4-FFF2-40B4-BE49-F238E27FC236}">
                <a16:creationId xmlns:a16="http://schemas.microsoft.com/office/drawing/2014/main" id="{7AEB25F5-4EB8-84A4-0ABC-CF045E3810E7}"/>
              </a:ext>
            </a:extLst>
          </p:cNvPr>
          <p:cNvSpPr/>
          <p:nvPr/>
        </p:nvSpPr>
        <p:spPr>
          <a:xfrm>
            <a:off x="365760" y="323331"/>
            <a:ext cx="8412480" cy="786384"/>
          </a:xfrm>
          <a:prstGeom prst="roundRect">
            <a:avLst>
              <a:gd name="adj" fmla="val 9302"/>
            </a:avLst>
          </a:prstGeom>
          <a:solidFill>
            <a:srgbClr val="FFFFFF"/>
          </a:solidFill>
          <a:ln/>
          <a:effectLst>
            <a:outerShdw blurRad="101600" dist="38100" dir="2700000" algn="bl" rotWithShape="0">
              <a:srgbClr val="000000">
                <a:alpha val="14000"/>
              </a:srgbClr>
            </a:outerShdw>
          </a:effectLst>
        </p:spPr>
        <p:txBody>
          <a:bodyPr anchor="ctr"/>
          <a:lstStyle/>
          <a:p>
            <a:r>
              <a:rPr lang="en-US" sz="2400" b="1" dirty="0"/>
              <a:t>Example: “I Want to Bake a Cake”</a:t>
            </a:r>
          </a:p>
        </p:txBody>
      </p:sp>
      <p:sp>
        <p:nvSpPr>
          <p:cNvPr id="5" name="TextBox 4">
            <a:extLst>
              <a:ext uri="{FF2B5EF4-FFF2-40B4-BE49-F238E27FC236}">
                <a16:creationId xmlns:a16="http://schemas.microsoft.com/office/drawing/2014/main" id="{23DDDC89-0371-A6A4-4976-3B3500BE546B}"/>
              </a:ext>
            </a:extLst>
          </p:cNvPr>
          <p:cNvSpPr txBox="1"/>
          <p:nvPr/>
        </p:nvSpPr>
        <p:spPr>
          <a:xfrm>
            <a:off x="5551715" y="4904628"/>
            <a:ext cx="3491802" cy="261610"/>
          </a:xfrm>
          <a:prstGeom prst="rect">
            <a:avLst/>
          </a:prstGeom>
          <a:noFill/>
        </p:spPr>
        <p:txBody>
          <a:bodyPr wrap="square">
            <a:spAutoFit/>
          </a:bodyPr>
          <a:lstStyle/>
          <a:p>
            <a:r>
              <a:rPr lang="en-US" sz="1050" dirty="0"/>
              <a:t>https://thatsthecake.com/products/cartoon-cake-slice-3d</a:t>
            </a:r>
          </a:p>
        </p:txBody>
      </p:sp>
      <p:sp>
        <p:nvSpPr>
          <p:cNvPr id="6" name="Shape 8">
            <a:extLst>
              <a:ext uri="{FF2B5EF4-FFF2-40B4-BE49-F238E27FC236}">
                <a16:creationId xmlns:a16="http://schemas.microsoft.com/office/drawing/2014/main" id="{C617FE15-56EE-D66A-C886-9ECE00DB4B68}"/>
              </a:ext>
            </a:extLst>
          </p:cNvPr>
          <p:cNvSpPr/>
          <p:nvPr/>
        </p:nvSpPr>
        <p:spPr>
          <a:xfrm>
            <a:off x="1149532" y="2834611"/>
            <a:ext cx="6653014" cy="438912"/>
          </a:xfrm>
          <a:prstGeom prst="roundRect">
            <a:avLst>
              <a:gd name="adj" fmla="val 12500"/>
            </a:avLst>
          </a:prstGeom>
          <a:solidFill>
            <a:schemeClr val="accent4">
              <a:lumMod val="60000"/>
              <a:lumOff val="40000"/>
            </a:schemeClr>
          </a:solidFill>
          <a:ln/>
        </p:spPr>
        <p:txBody>
          <a:bodyPr/>
          <a:lstStyle/>
          <a:p>
            <a:r>
              <a:rPr lang="en-US" b="1" dirty="0"/>
              <a:t>1. Find a recipe online </a:t>
            </a:r>
            <a:r>
              <a:rPr lang="en-US" b="1" dirty="0">
                <a:sym typeface="Wingdings" panose="05000000000000000000" pitchFamily="2" charset="2"/>
              </a:rPr>
              <a:t> Find their kitchen</a:t>
            </a:r>
            <a:endParaRPr lang="en-US" b="1" dirty="0"/>
          </a:p>
        </p:txBody>
      </p:sp>
      <p:sp>
        <p:nvSpPr>
          <p:cNvPr id="7" name="Shape 13">
            <a:extLst>
              <a:ext uri="{FF2B5EF4-FFF2-40B4-BE49-F238E27FC236}">
                <a16:creationId xmlns:a16="http://schemas.microsoft.com/office/drawing/2014/main" id="{040D8F30-D910-CD31-B237-5D59EEF5ADD2}"/>
              </a:ext>
            </a:extLst>
          </p:cNvPr>
          <p:cNvSpPr/>
          <p:nvPr/>
        </p:nvSpPr>
        <p:spPr>
          <a:xfrm>
            <a:off x="1149532" y="3355819"/>
            <a:ext cx="6653014" cy="438912"/>
          </a:xfrm>
          <a:prstGeom prst="roundRect">
            <a:avLst>
              <a:gd name="adj" fmla="val 12500"/>
            </a:avLst>
          </a:prstGeom>
          <a:solidFill>
            <a:schemeClr val="accent5">
              <a:lumMod val="60000"/>
              <a:lumOff val="40000"/>
            </a:schemeClr>
          </a:solidFill>
          <a:ln/>
        </p:spPr>
        <p:txBody>
          <a:bodyPr/>
          <a:lstStyle/>
          <a:p>
            <a:r>
              <a:rPr lang="en-US" b="1" dirty="0"/>
              <a:t>2. Get ingredients </a:t>
            </a:r>
            <a:r>
              <a:rPr lang="en-US" b="1" dirty="0">
                <a:sym typeface="Wingdings" panose="05000000000000000000" pitchFamily="2" charset="2"/>
              </a:rPr>
              <a:t> Use their ingredients</a:t>
            </a:r>
            <a:endParaRPr lang="en-US" b="1" dirty="0"/>
          </a:p>
        </p:txBody>
      </p:sp>
      <p:sp>
        <p:nvSpPr>
          <p:cNvPr id="8" name="Shape 18">
            <a:extLst>
              <a:ext uri="{FF2B5EF4-FFF2-40B4-BE49-F238E27FC236}">
                <a16:creationId xmlns:a16="http://schemas.microsoft.com/office/drawing/2014/main" id="{802FE5DD-B96B-B09F-DC29-95BED86210BB}"/>
              </a:ext>
            </a:extLst>
          </p:cNvPr>
          <p:cNvSpPr/>
          <p:nvPr/>
        </p:nvSpPr>
        <p:spPr>
          <a:xfrm>
            <a:off x="1149532" y="3877027"/>
            <a:ext cx="6653014" cy="438912"/>
          </a:xfrm>
          <a:prstGeom prst="roundRect">
            <a:avLst>
              <a:gd name="adj" fmla="val 12500"/>
            </a:avLst>
          </a:prstGeom>
          <a:solidFill>
            <a:schemeClr val="accent4">
              <a:lumMod val="60000"/>
              <a:lumOff val="40000"/>
            </a:schemeClr>
          </a:solidFill>
          <a:ln/>
        </p:spPr>
        <p:txBody>
          <a:bodyPr/>
          <a:lstStyle/>
          <a:p>
            <a:r>
              <a:rPr lang="en-US" b="1" dirty="0"/>
              <a:t>3. Follow the Recipe and Bake </a:t>
            </a:r>
            <a:r>
              <a:rPr lang="en-US" b="1" dirty="0">
                <a:sym typeface="Wingdings" panose="05000000000000000000" pitchFamily="2" charset="2"/>
              </a:rPr>
              <a:t> Watch them and follow</a:t>
            </a:r>
            <a:endParaRPr lang="en-US" b="1" dirty="0"/>
          </a:p>
        </p:txBody>
      </p:sp>
      <p:sp>
        <p:nvSpPr>
          <p:cNvPr id="9" name="Shape 23">
            <a:extLst>
              <a:ext uri="{FF2B5EF4-FFF2-40B4-BE49-F238E27FC236}">
                <a16:creationId xmlns:a16="http://schemas.microsoft.com/office/drawing/2014/main" id="{E7104110-F7FC-A34D-6F3D-41395B44433A}"/>
              </a:ext>
            </a:extLst>
          </p:cNvPr>
          <p:cNvSpPr/>
          <p:nvPr/>
        </p:nvSpPr>
        <p:spPr>
          <a:xfrm>
            <a:off x="1149532" y="4398235"/>
            <a:ext cx="6653014" cy="438912"/>
          </a:xfrm>
          <a:prstGeom prst="roundRect">
            <a:avLst>
              <a:gd name="adj" fmla="val 12500"/>
            </a:avLst>
          </a:prstGeom>
          <a:solidFill>
            <a:schemeClr val="accent5">
              <a:lumMod val="60000"/>
              <a:lumOff val="40000"/>
            </a:schemeClr>
          </a:solidFill>
          <a:ln/>
        </p:spPr>
        <p:txBody>
          <a:bodyPr/>
          <a:lstStyle/>
          <a:p>
            <a:r>
              <a:rPr lang="en-US" b="1" dirty="0"/>
              <a:t>4. Enjoy the delicious cake </a:t>
            </a:r>
            <a:r>
              <a:rPr lang="en-US" b="1">
                <a:sym typeface="Wingdings" panose="05000000000000000000" pitchFamily="2" charset="2"/>
              </a:rPr>
              <a:t> Enjoy Cake (and jail for B&amp;E)</a:t>
            </a:r>
            <a:endParaRPr lang="en-US" b="1" dirty="0"/>
          </a:p>
        </p:txBody>
      </p:sp>
      <p:grpSp>
        <p:nvGrpSpPr>
          <p:cNvPr id="13" name="Group 12">
            <a:extLst>
              <a:ext uri="{FF2B5EF4-FFF2-40B4-BE49-F238E27FC236}">
                <a16:creationId xmlns:a16="http://schemas.microsoft.com/office/drawing/2014/main" id="{07C2D281-E176-5F57-E45E-EBCAE300E0C0}"/>
              </a:ext>
            </a:extLst>
          </p:cNvPr>
          <p:cNvGrpSpPr/>
          <p:nvPr/>
        </p:nvGrpSpPr>
        <p:grpSpPr>
          <a:xfrm>
            <a:off x="525780" y="1463140"/>
            <a:ext cx="8092440" cy="1229416"/>
            <a:chOff x="503422" y="1483639"/>
            <a:chExt cx="7223759" cy="641587"/>
          </a:xfrm>
          <a:solidFill>
            <a:schemeClr val="accent2">
              <a:lumMod val="60000"/>
              <a:lumOff val="40000"/>
            </a:schemeClr>
          </a:solidFill>
        </p:grpSpPr>
        <p:sp>
          <p:nvSpPr>
            <p:cNvPr id="14" name="Shape 11">
              <a:extLst>
                <a:ext uri="{FF2B5EF4-FFF2-40B4-BE49-F238E27FC236}">
                  <a16:creationId xmlns:a16="http://schemas.microsoft.com/office/drawing/2014/main" id="{66EAA7C6-E1EB-2498-CF59-9565F1AEAA57}"/>
                </a:ext>
              </a:extLst>
            </p:cNvPr>
            <p:cNvSpPr/>
            <p:nvPr/>
          </p:nvSpPr>
          <p:spPr>
            <a:xfrm>
              <a:off x="503422" y="1483639"/>
              <a:ext cx="7223759" cy="641587"/>
            </a:xfrm>
            <a:prstGeom prst="roundRect">
              <a:avLst>
                <a:gd name="adj" fmla="val 4138"/>
              </a:avLst>
            </a:prstGeom>
            <a:grpFill/>
            <a:ln/>
            <a:effectLst>
              <a:outerShdw blurRad="101600" dist="38100" dir="2700000" algn="bl" rotWithShape="0">
                <a:srgbClr val="000000">
                  <a:alpha val="14000"/>
                </a:srgbClr>
              </a:outerShdw>
            </a:effectLst>
          </p:spPr>
          <p:txBody>
            <a:bodyPr/>
            <a:lstStyle/>
            <a:p>
              <a:endParaRPr lang="en-US" sz="3600"/>
            </a:p>
          </p:txBody>
        </p:sp>
        <p:sp>
          <p:nvSpPr>
            <p:cNvPr id="15" name="Text 12">
              <a:extLst>
                <a:ext uri="{FF2B5EF4-FFF2-40B4-BE49-F238E27FC236}">
                  <a16:creationId xmlns:a16="http://schemas.microsoft.com/office/drawing/2014/main" id="{1F78D36C-E571-72F0-21F6-97185A375D25}"/>
                </a:ext>
              </a:extLst>
            </p:cNvPr>
            <p:cNvSpPr/>
            <p:nvPr/>
          </p:nvSpPr>
          <p:spPr>
            <a:xfrm>
              <a:off x="877065" y="1535603"/>
              <a:ext cx="6476474" cy="167882"/>
            </a:xfrm>
            <a:prstGeom prst="rect">
              <a:avLst/>
            </a:prstGeom>
            <a:grpFill/>
            <a:ln/>
          </p:spPr>
          <p:txBody>
            <a:bodyPr wrap="square" rtlCol="0" anchor="ctr"/>
            <a:lstStyle/>
            <a:p>
              <a:pPr marL="0" indent="0">
                <a:buNone/>
              </a:pPr>
              <a:r>
                <a:rPr lang="en-US" sz="2400" b="1" dirty="0">
                  <a:solidFill>
                    <a:schemeClr val="tx2"/>
                  </a:solidFill>
                </a:rPr>
                <a:t>Reproduction</a:t>
              </a:r>
              <a:endParaRPr lang="en-US" sz="2400" dirty="0">
                <a:solidFill>
                  <a:schemeClr val="tx2"/>
                </a:solidFill>
              </a:endParaRPr>
            </a:p>
          </p:txBody>
        </p:sp>
        <p:sp>
          <p:nvSpPr>
            <p:cNvPr id="18" name="Text 13">
              <a:extLst>
                <a:ext uri="{FF2B5EF4-FFF2-40B4-BE49-F238E27FC236}">
                  <a16:creationId xmlns:a16="http://schemas.microsoft.com/office/drawing/2014/main" id="{B74427F0-B60F-FB2A-453B-CB6A020E7E1C}"/>
                </a:ext>
              </a:extLst>
            </p:cNvPr>
            <p:cNvSpPr/>
            <p:nvPr/>
          </p:nvSpPr>
          <p:spPr>
            <a:xfrm>
              <a:off x="877065" y="1711479"/>
              <a:ext cx="6476474" cy="327770"/>
            </a:xfrm>
            <a:prstGeom prst="rect">
              <a:avLst/>
            </a:prstGeom>
            <a:grpFill/>
            <a:ln/>
          </p:spPr>
          <p:txBody>
            <a:bodyPr wrap="square" rtlCol="0" anchor="ctr"/>
            <a:lstStyle/>
            <a:p>
              <a:r>
                <a:rPr lang="en-US" dirty="0"/>
                <a:t>Taking all materials from a study and coming to the same conclusions</a:t>
              </a:r>
            </a:p>
          </p:txBody>
        </p:sp>
      </p:grpSp>
      <p:pic>
        <p:nvPicPr>
          <p:cNvPr id="1026" name="Picture 2" descr="Cartoon Cake Slice (3D) - That's The Cake Bakery">
            <a:extLst>
              <a:ext uri="{FF2B5EF4-FFF2-40B4-BE49-F238E27FC236}">
                <a16:creationId xmlns:a16="http://schemas.microsoft.com/office/drawing/2014/main" id="{BAEFAABB-EAAA-C3D0-4273-DDADA7CC26D3}"/>
              </a:ext>
            </a:extLst>
          </p:cNvPr>
          <p:cNvPicPr>
            <a:picLocks noChangeAspect="1" noChangeArrowheads="1"/>
          </p:cNvPicPr>
          <p:nvPr/>
        </p:nvPicPr>
        <p:blipFill>
          <a:blip r:embed="rId3"/>
          <a:srcRect/>
          <a:stretch/>
        </p:blipFill>
        <p:spPr bwMode="auto">
          <a:xfrm>
            <a:off x="5944022" y="-200967"/>
            <a:ext cx="1596275" cy="21283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817516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1E2761"/>
        </a:solidFill>
        <a:effectLst/>
      </p:bgPr>
    </p:bg>
    <p:spTree>
      <p:nvGrpSpPr>
        <p:cNvPr id="1" name="">
          <a:extLst>
            <a:ext uri="{FF2B5EF4-FFF2-40B4-BE49-F238E27FC236}">
              <a16:creationId xmlns:a16="http://schemas.microsoft.com/office/drawing/2014/main" id="{7C8387FA-7D3F-9F37-8D11-C5C0CB7CC0F0}"/>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4799901F-2073-20BA-2719-B34727E9D1C7}"/>
              </a:ext>
            </a:extLst>
          </p:cNvPr>
          <p:cNvSpPr/>
          <p:nvPr/>
        </p:nvSpPr>
        <p:spPr>
          <a:xfrm>
            <a:off x="365760" y="274320"/>
            <a:ext cx="8412480" cy="960120"/>
          </a:xfrm>
          <a:prstGeom prst="roundRect">
            <a:avLst>
              <a:gd name="adj" fmla="val 11429"/>
            </a:avLst>
          </a:prstGeom>
          <a:solidFill>
            <a:srgbClr val="FFD166"/>
          </a:solidFill>
          <a:ln/>
        </p:spPr>
        <p:txBody>
          <a:bodyPr anchor="ctr"/>
          <a:lstStyle/>
          <a:p>
            <a:r>
              <a:rPr lang="en-US" sz="2800" b="1" dirty="0">
                <a:solidFill>
                  <a:schemeClr val="tx2">
                    <a:lumMod val="75000"/>
                  </a:schemeClr>
                </a:solidFill>
              </a:rPr>
              <a:t>Replication &amp; Reproducibility</a:t>
            </a:r>
          </a:p>
        </p:txBody>
      </p:sp>
      <p:grpSp>
        <p:nvGrpSpPr>
          <p:cNvPr id="18" name="Group 17">
            <a:extLst>
              <a:ext uri="{FF2B5EF4-FFF2-40B4-BE49-F238E27FC236}">
                <a16:creationId xmlns:a16="http://schemas.microsoft.com/office/drawing/2014/main" id="{07FBD2D7-49D5-E526-27A5-650FC12AC5A4}"/>
              </a:ext>
            </a:extLst>
          </p:cNvPr>
          <p:cNvGrpSpPr/>
          <p:nvPr/>
        </p:nvGrpSpPr>
        <p:grpSpPr>
          <a:xfrm>
            <a:off x="365760" y="1483639"/>
            <a:ext cx="3700641" cy="3279280"/>
            <a:chOff x="503422" y="1483639"/>
            <a:chExt cx="7223759" cy="641587"/>
          </a:xfrm>
        </p:grpSpPr>
        <p:sp>
          <p:nvSpPr>
            <p:cNvPr id="13" name="Shape 11">
              <a:extLst>
                <a:ext uri="{FF2B5EF4-FFF2-40B4-BE49-F238E27FC236}">
                  <a16:creationId xmlns:a16="http://schemas.microsoft.com/office/drawing/2014/main" id="{0833D39F-33EA-D2A0-A2A4-8E0B7BEAAE79}"/>
                </a:ext>
              </a:extLst>
            </p:cNvPr>
            <p:cNvSpPr/>
            <p:nvPr/>
          </p:nvSpPr>
          <p:spPr>
            <a:xfrm>
              <a:off x="503422" y="1483639"/>
              <a:ext cx="7223759" cy="641587"/>
            </a:xfrm>
            <a:prstGeom prst="roundRect">
              <a:avLst>
                <a:gd name="adj" fmla="val 4138"/>
              </a:avLst>
            </a:prstGeom>
            <a:solidFill>
              <a:srgbClr val="2E3D8F"/>
            </a:solidFill>
            <a:ln/>
            <a:effectLst>
              <a:outerShdw blurRad="101600" dist="38100" dir="2700000" algn="bl" rotWithShape="0">
                <a:srgbClr val="000000">
                  <a:alpha val="14000"/>
                </a:srgbClr>
              </a:outerShdw>
            </a:effectLst>
          </p:spPr>
          <p:txBody>
            <a:bodyPr/>
            <a:lstStyle/>
            <a:p>
              <a:endParaRPr lang="en-US" sz="3600" dirty="0"/>
            </a:p>
          </p:txBody>
        </p:sp>
        <p:sp>
          <p:nvSpPr>
            <p:cNvPr id="14" name="Text 12">
              <a:extLst>
                <a:ext uri="{FF2B5EF4-FFF2-40B4-BE49-F238E27FC236}">
                  <a16:creationId xmlns:a16="http://schemas.microsoft.com/office/drawing/2014/main" id="{73F881E0-197B-523C-8174-EB13FE3E24EA}"/>
                </a:ext>
              </a:extLst>
            </p:cNvPr>
            <p:cNvSpPr/>
            <p:nvPr/>
          </p:nvSpPr>
          <p:spPr>
            <a:xfrm>
              <a:off x="877065" y="1535603"/>
              <a:ext cx="6476474" cy="167882"/>
            </a:xfrm>
            <a:prstGeom prst="rect">
              <a:avLst/>
            </a:prstGeom>
            <a:noFill/>
            <a:ln/>
          </p:spPr>
          <p:txBody>
            <a:bodyPr wrap="square" rtlCol="0" anchor="ctr"/>
            <a:lstStyle/>
            <a:p>
              <a:pPr marL="0" indent="0">
                <a:buNone/>
              </a:pPr>
              <a:r>
                <a:rPr lang="en-US" sz="2400" b="1" dirty="0">
                  <a:solidFill>
                    <a:srgbClr val="4FC3F7"/>
                  </a:solidFill>
                </a:rPr>
                <a:t>Replication</a:t>
              </a:r>
              <a:endParaRPr lang="en-US" sz="2400" dirty="0"/>
            </a:p>
          </p:txBody>
        </p:sp>
        <p:sp>
          <p:nvSpPr>
            <p:cNvPr id="15" name="Text 13">
              <a:extLst>
                <a:ext uri="{FF2B5EF4-FFF2-40B4-BE49-F238E27FC236}">
                  <a16:creationId xmlns:a16="http://schemas.microsoft.com/office/drawing/2014/main" id="{55557D2E-5DA4-17FD-312E-25998C0D931C}"/>
                </a:ext>
              </a:extLst>
            </p:cNvPr>
            <p:cNvSpPr/>
            <p:nvPr/>
          </p:nvSpPr>
          <p:spPr>
            <a:xfrm>
              <a:off x="877065" y="1711479"/>
              <a:ext cx="6476474" cy="327770"/>
            </a:xfrm>
            <a:prstGeom prst="rect">
              <a:avLst/>
            </a:prstGeom>
            <a:noFill/>
            <a:ln/>
          </p:spPr>
          <p:txBody>
            <a:bodyPr wrap="square" rtlCol="0" anchor="ctr"/>
            <a:lstStyle/>
            <a:p>
              <a:endParaRPr lang="en-US" dirty="0">
                <a:solidFill>
                  <a:schemeClr val="bg1"/>
                </a:solidFill>
              </a:endParaRPr>
            </a:p>
          </p:txBody>
        </p:sp>
      </p:grpSp>
      <p:grpSp>
        <p:nvGrpSpPr>
          <p:cNvPr id="20" name="Group 19">
            <a:extLst>
              <a:ext uri="{FF2B5EF4-FFF2-40B4-BE49-F238E27FC236}">
                <a16:creationId xmlns:a16="http://schemas.microsoft.com/office/drawing/2014/main" id="{848CB73D-B559-890B-E937-30C479DC928D}"/>
              </a:ext>
            </a:extLst>
          </p:cNvPr>
          <p:cNvGrpSpPr/>
          <p:nvPr/>
        </p:nvGrpSpPr>
        <p:grpSpPr>
          <a:xfrm>
            <a:off x="4666798" y="1483639"/>
            <a:ext cx="3920029" cy="3279280"/>
            <a:chOff x="503422" y="1483639"/>
            <a:chExt cx="7223759" cy="641587"/>
          </a:xfrm>
          <a:solidFill>
            <a:schemeClr val="accent2">
              <a:lumMod val="60000"/>
              <a:lumOff val="40000"/>
            </a:schemeClr>
          </a:solidFill>
        </p:grpSpPr>
        <p:sp>
          <p:nvSpPr>
            <p:cNvPr id="21" name="Shape 11">
              <a:extLst>
                <a:ext uri="{FF2B5EF4-FFF2-40B4-BE49-F238E27FC236}">
                  <a16:creationId xmlns:a16="http://schemas.microsoft.com/office/drawing/2014/main" id="{A92EDE0C-7F9F-0432-F1BC-B0AB9F8277EC}"/>
                </a:ext>
              </a:extLst>
            </p:cNvPr>
            <p:cNvSpPr/>
            <p:nvPr/>
          </p:nvSpPr>
          <p:spPr>
            <a:xfrm>
              <a:off x="503422" y="1483639"/>
              <a:ext cx="7223759" cy="641587"/>
            </a:xfrm>
            <a:prstGeom prst="roundRect">
              <a:avLst>
                <a:gd name="adj" fmla="val 4138"/>
              </a:avLst>
            </a:prstGeom>
            <a:grpFill/>
            <a:ln/>
            <a:effectLst>
              <a:outerShdw blurRad="101600" dist="38100" dir="2700000" algn="bl" rotWithShape="0">
                <a:srgbClr val="000000">
                  <a:alpha val="14000"/>
                </a:srgbClr>
              </a:outerShdw>
            </a:effectLst>
          </p:spPr>
          <p:txBody>
            <a:bodyPr/>
            <a:lstStyle/>
            <a:p>
              <a:endParaRPr lang="en-US" sz="3600"/>
            </a:p>
          </p:txBody>
        </p:sp>
        <p:sp>
          <p:nvSpPr>
            <p:cNvPr id="22" name="Text 12">
              <a:extLst>
                <a:ext uri="{FF2B5EF4-FFF2-40B4-BE49-F238E27FC236}">
                  <a16:creationId xmlns:a16="http://schemas.microsoft.com/office/drawing/2014/main" id="{9BB9A138-1C57-E4A8-36F5-273D02C026DE}"/>
                </a:ext>
              </a:extLst>
            </p:cNvPr>
            <p:cNvSpPr/>
            <p:nvPr/>
          </p:nvSpPr>
          <p:spPr>
            <a:xfrm>
              <a:off x="877065" y="1535603"/>
              <a:ext cx="6476474" cy="167882"/>
            </a:xfrm>
            <a:prstGeom prst="rect">
              <a:avLst/>
            </a:prstGeom>
            <a:grpFill/>
            <a:ln/>
          </p:spPr>
          <p:txBody>
            <a:bodyPr wrap="square" rtlCol="0" anchor="ctr"/>
            <a:lstStyle/>
            <a:p>
              <a:pPr marL="0" indent="0">
                <a:buNone/>
              </a:pPr>
              <a:r>
                <a:rPr lang="en-US" sz="2400" b="1" dirty="0">
                  <a:solidFill>
                    <a:schemeClr val="tx2"/>
                  </a:solidFill>
                </a:rPr>
                <a:t>Reproduction</a:t>
              </a:r>
              <a:endParaRPr lang="en-US" sz="2400" dirty="0">
                <a:solidFill>
                  <a:schemeClr val="tx2"/>
                </a:solidFill>
              </a:endParaRPr>
            </a:p>
          </p:txBody>
        </p:sp>
        <p:sp>
          <p:nvSpPr>
            <p:cNvPr id="23" name="Text 13">
              <a:extLst>
                <a:ext uri="{FF2B5EF4-FFF2-40B4-BE49-F238E27FC236}">
                  <a16:creationId xmlns:a16="http://schemas.microsoft.com/office/drawing/2014/main" id="{D1D1C6C0-4387-4CDD-99B7-14B847A2BCFF}"/>
                </a:ext>
              </a:extLst>
            </p:cNvPr>
            <p:cNvSpPr/>
            <p:nvPr/>
          </p:nvSpPr>
          <p:spPr>
            <a:xfrm>
              <a:off x="877065" y="1711479"/>
              <a:ext cx="6476474" cy="327770"/>
            </a:xfrm>
            <a:prstGeom prst="rect">
              <a:avLst/>
            </a:prstGeom>
            <a:grpFill/>
            <a:ln/>
          </p:spPr>
          <p:txBody>
            <a:bodyPr wrap="square" rtlCol="0" anchor="ctr"/>
            <a:lstStyle/>
            <a:p>
              <a:endParaRPr lang="en-US" dirty="0"/>
            </a:p>
          </p:txBody>
        </p:sp>
      </p:grpSp>
      <p:graphicFrame>
        <p:nvGraphicFramePr>
          <p:cNvPr id="3" name="Table 2">
            <a:extLst>
              <a:ext uri="{FF2B5EF4-FFF2-40B4-BE49-F238E27FC236}">
                <a16:creationId xmlns:a16="http://schemas.microsoft.com/office/drawing/2014/main" id="{384C1BAC-5457-3930-CC05-F6A39B8EE11F}"/>
              </a:ext>
            </a:extLst>
          </p:cNvPr>
          <p:cNvGraphicFramePr>
            <a:graphicFrameLocks noGrp="1"/>
          </p:cNvGraphicFramePr>
          <p:nvPr>
            <p:extLst>
              <p:ext uri="{D42A27DB-BD31-4B8C-83A1-F6EECF244321}">
                <p14:modId xmlns:p14="http://schemas.microsoft.com/office/powerpoint/2010/main" val="1085091809"/>
              </p:ext>
            </p:extLst>
          </p:nvPr>
        </p:nvGraphicFramePr>
        <p:xfrm>
          <a:off x="557172" y="2495325"/>
          <a:ext cx="3317816" cy="2011680"/>
        </p:xfrm>
        <a:graphic>
          <a:graphicData uri="http://schemas.openxmlformats.org/drawingml/2006/table">
            <a:tbl>
              <a:tblPr/>
              <a:tblGrid>
                <a:gridCol w="3317816">
                  <a:extLst>
                    <a:ext uri="{9D8B030D-6E8A-4147-A177-3AD203B41FA5}">
                      <a16:colId xmlns:a16="http://schemas.microsoft.com/office/drawing/2014/main" val="2163056038"/>
                    </a:ext>
                  </a:extLst>
                </a:gridCol>
              </a:tblGrid>
              <a:tr h="0">
                <a:tc>
                  <a:txBody>
                    <a:bodyPr/>
                    <a:lstStyle/>
                    <a:p>
                      <a:pPr>
                        <a:buNone/>
                      </a:pPr>
                      <a:r>
                        <a:rPr lang="en-US">
                          <a:solidFill>
                            <a:schemeClr val="bg1"/>
                          </a:solidFill>
                        </a:rPr>
                        <a:t>Have a similar research question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07185113"/>
                  </a:ext>
                </a:extLst>
              </a:tr>
              <a:tr h="0">
                <a:tc>
                  <a:txBody>
                    <a:bodyPr/>
                    <a:lstStyle/>
                    <a:p>
                      <a:pPr>
                        <a:buNone/>
                      </a:pPr>
                      <a:r>
                        <a:rPr lang="en-US" dirty="0">
                          <a:solidFill>
                            <a:schemeClr val="bg1"/>
                          </a:solidFill>
                        </a:rPr>
                        <a:t>Collect your own data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8323636"/>
                  </a:ext>
                </a:extLst>
              </a:tr>
              <a:tr h="0">
                <a:tc>
                  <a:txBody>
                    <a:bodyPr/>
                    <a:lstStyle/>
                    <a:p>
                      <a:pPr>
                        <a:buNone/>
                      </a:pPr>
                      <a:r>
                        <a:rPr lang="en-US" dirty="0">
                          <a:solidFill>
                            <a:schemeClr val="bg1"/>
                          </a:solidFill>
                        </a:rPr>
                        <a:t>Follow their steps with </a:t>
                      </a:r>
                      <a:r>
                        <a:rPr lang="en-US" b="1" dirty="0">
                          <a:solidFill>
                            <a:schemeClr val="bg1"/>
                          </a:solidFill>
                        </a:rPr>
                        <a:t>your</a:t>
                      </a:r>
                      <a:r>
                        <a:rPr lang="en-US" dirty="0">
                          <a:solidFill>
                            <a:schemeClr val="bg1"/>
                          </a:solidFill>
                        </a:rPr>
                        <a:t> resources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730469630"/>
                  </a:ext>
                </a:extLst>
              </a:tr>
              <a:tr h="0">
                <a:tc>
                  <a:txBody>
                    <a:bodyPr/>
                    <a:lstStyle/>
                    <a:p>
                      <a:pPr>
                        <a:buNone/>
                      </a:pPr>
                      <a:r>
                        <a:rPr lang="en-US" dirty="0">
                          <a:solidFill>
                            <a:schemeClr val="bg1"/>
                          </a:solidFill>
                        </a:rPr>
                        <a:t>Outcome: Similar results (depends on other factors)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89656441"/>
                  </a:ext>
                </a:extLst>
              </a:tr>
            </a:tbl>
          </a:graphicData>
        </a:graphic>
      </p:graphicFrame>
      <p:graphicFrame>
        <p:nvGraphicFramePr>
          <p:cNvPr id="4" name="Table 3">
            <a:extLst>
              <a:ext uri="{FF2B5EF4-FFF2-40B4-BE49-F238E27FC236}">
                <a16:creationId xmlns:a16="http://schemas.microsoft.com/office/drawing/2014/main" id="{4F02F34C-686C-9E15-74DD-6DCE95F5E5DD}"/>
              </a:ext>
            </a:extLst>
          </p:cNvPr>
          <p:cNvGraphicFramePr>
            <a:graphicFrameLocks noGrp="1"/>
          </p:cNvGraphicFramePr>
          <p:nvPr>
            <p:extLst>
              <p:ext uri="{D42A27DB-BD31-4B8C-83A1-F6EECF244321}">
                <p14:modId xmlns:p14="http://schemas.microsoft.com/office/powerpoint/2010/main" val="1110787075"/>
              </p:ext>
            </p:extLst>
          </p:nvPr>
        </p:nvGraphicFramePr>
        <p:xfrm>
          <a:off x="4963853" y="2495325"/>
          <a:ext cx="3225554" cy="1938760"/>
        </p:xfrm>
        <a:graphic>
          <a:graphicData uri="http://schemas.openxmlformats.org/drawingml/2006/table">
            <a:tbl>
              <a:tblPr/>
              <a:tblGrid>
                <a:gridCol w="3225554">
                  <a:extLst>
                    <a:ext uri="{9D8B030D-6E8A-4147-A177-3AD203B41FA5}">
                      <a16:colId xmlns:a16="http://schemas.microsoft.com/office/drawing/2014/main" val="4132254403"/>
                    </a:ext>
                  </a:extLst>
                </a:gridCol>
              </a:tblGrid>
              <a:tr h="408160">
                <a:tc>
                  <a:txBody>
                    <a:bodyPr/>
                    <a:lstStyle/>
                    <a:p>
                      <a:pPr>
                        <a:buNone/>
                      </a:pPr>
                      <a:r>
                        <a:rPr lang="en-US"/>
                        <a:t>Use the same research question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44027008"/>
                  </a:ext>
                </a:extLst>
              </a:tr>
              <a:tr h="408160">
                <a:tc>
                  <a:txBody>
                    <a:bodyPr/>
                    <a:lstStyle/>
                    <a:p>
                      <a:pPr>
                        <a:buNone/>
                      </a:pPr>
                      <a:r>
                        <a:rPr lang="en-US"/>
                        <a:t>Use their data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66229077"/>
                  </a:ext>
                </a:extLst>
              </a:tr>
              <a:tr h="714280">
                <a:tc>
                  <a:txBody>
                    <a:bodyPr/>
                    <a:lstStyle/>
                    <a:p>
                      <a:pPr>
                        <a:buNone/>
                      </a:pPr>
                      <a:r>
                        <a:rPr lang="en-US" dirty="0"/>
                        <a:t>Follow their steps with </a:t>
                      </a:r>
                      <a:r>
                        <a:rPr lang="en-US" b="1" dirty="0"/>
                        <a:t>their</a:t>
                      </a:r>
                      <a:r>
                        <a:rPr lang="en-US" dirty="0"/>
                        <a:t> resources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05393905"/>
                  </a:ext>
                </a:extLst>
              </a:tr>
              <a:tr h="408160">
                <a:tc>
                  <a:txBody>
                    <a:bodyPr/>
                    <a:lstStyle/>
                    <a:p>
                      <a:pPr>
                        <a:buNone/>
                      </a:pPr>
                      <a:r>
                        <a:rPr lang="en-US" dirty="0"/>
                        <a:t>Outcome: Identical results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86839377"/>
                  </a:ext>
                </a:extLst>
              </a:tr>
            </a:tbl>
          </a:graphicData>
        </a:graphic>
      </p:graphicFrame>
    </p:spTree>
    <p:extLst>
      <p:ext uri="{BB962C8B-B14F-4D97-AF65-F5344CB8AC3E}">
        <p14:creationId xmlns:p14="http://schemas.microsoft.com/office/powerpoint/2010/main" val="38927205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2F5FC"/>
        </a:solidFill>
        <a:effectLst/>
      </p:bgPr>
    </p:bg>
    <p:spTree>
      <p:nvGrpSpPr>
        <p:cNvPr id="1" name="">
          <a:extLst>
            <a:ext uri="{FF2B5EF4-FFF2-40B4-BE49-F238E27FC236}">
              <a16:creationId xmlns:a16="http://schemas.microsoft.com/office/drawing/2014/main" id="{D5F6F01F-13B9-B9B5-BC3F-6B5FC226D72C}"/>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25892A8E-661F-6087-648F-CDFEEC4D52DB}"/>
              </a:ext>
            </a:extLst>
          </p:cNvPr>
          <p:cNvSpPr/>
          <p:nvPr/>
        </p:nvSpPr>
        <p:spPr>
          <a:xfrm>
            <a:off x="0" y="0"/>
            <a:ext cx="9144000" cy="1005840"/>
          </a:xfrm>
          <a:prstGeom prst="rect">
            <a:avLst/>
          </a:prstGeom>
          <a:solidFill>
            <a:srgbClr val="1E2761"/>
          </a:solidFill>
          <a:ln/>
        </p:spPr>
        <p:txBody>
          <a:bodyPr/>
          <a:lstStyle/>
          <a:p>
            <a:endParaRPr lang="en-US"/>
          </a:p>
        </p:txBody>
      </p:sp>
      <p:sp>
        <p:nvSpPr>
          <p:cNvPr id="3" name="Text 1">
            <a:extLst>
              <a:ext uri="{FF2B5EF4-FFF2-40B4-BE49-F238E27FC236}">
                <a16:creationId xmlns:a16="http://schemas.microsoft.com/office/drawing/2014/main" id="{53B80A0F-B185-9351-9CD0-E09B9C444FA0}"/>
              </a:ext>
            </a:extLst>
          </p:cNvPr>
          <p:cNvSpPr/>
          <p:nvPr/>
        </p:nvSpPr>
        <p:spPr>
          <a:xfrm>
            <a:off x="365760" y="0"/>
            <a:ext cx="8412480" cy="1005840"/>
          </a:xfrm>
          <a:prstGeom prst="rect">
            <a:avLst/>
          </a:prstGeom>
          <a:noFill/>
          <a:ln/>
        </p:spPr>
        <p:txBody>
          <a:bodyPr wrap="square" rtlCol="0" anchor="ctr"/>
          <a:lstStyle/>
          <a:p>
            <a:pPr marL="0" indent="0">
              <a:buNone/>
            </a:pPr>
            <a:r>
              <a:rPr lang="en-US" sz="3200" b="1" dirty="0">
                <a:solidFill>
                  <a:srgbClr val="FFFFFF"/>
                </a:solidFill>
              </a:rPr>
              <a:t>Replication &amp; Reproducibility</a:t>
            </a:r>
            <a:endParaRPr lang="en-US" sz="3200" dirty="0"/>
          </a:p>
        </p:txBody>
      </p:sp>
      <p:grpSp>
        <p:nvGrpSpPr>
          <p:cNvPr id="23" name="Group 22">
            <a:extLst>
              <a:ext uri="{FF2B5EF4-FFF2-40B4-BE49-F238E27FC236}">
                <a16:creationId xmlns:a16="http://schemas.microsoft.com/office/drawing/2014/main" id="{D4018ECB-80DC-1953-C9BA-39CB52C01C57}"/>
              </a:ext>
            </a:extLst>
          </p:cNvPr>
          <p:cNvGrpSpPr/>
          <p:nvPr/>
        </p:nvGrpSpPr>
        <p:grpSpPr>
          <a:xfrm>
            <a:off x="365760" y="1188720"/>
            <a:ext cx="8412480" cy="2473903"/>
            <a:chOff x="365760" y="2208629"/>
            <a:chExt cx="8412480" cy="960120"/>
          </a:xfrm>
        </p:grpSpPr>
        <p:sp>
          <p:nvSpPr>
            <p:cNvPr id="4" name="Shape 2">
              <a:extLst>
                <a:ext uri="{FF2B5EF4-FFF2-40B4-BE49-F238E27FC236}">
                  <a16:creationId xmlns:a16="http://schemas.microsoft.com/office/drawing/2014/main" id="{9176C308-BEE6-7490-400A-1DC467CB6329}"/>
                </a:ext>
              </a:extLst>
            </p:cNvPr>
            <p:cNvSpPr/>
            <p:nvPr/>
          </p:nvSpPr>
          <p:spPr>
            <a:xfrm>
              <a:off x="365760" y="2208629"/>
              <a:ext cx="8412480" cy="960120"/>
            </a:xfrm>
            <a:prstGeom prst="roundRect">
              <a:avLst>
                <a:gd name="adj" fmla="val 9524"/>
              </a:avLst>
            </a:prstGeom>
            <a:solidFill>
              <a:srgbClr val="FFF8E6"/>
            </a:solidFill>
            <a:ln/>
            <a:effectLst>
              <a:outerShdw blurRad="101600" dist="38100" dir="2700000" algn="bl" rotWithShape="0">
                <a:srgbClr val="000000">
                  <a:alpha val="14000"/>
                </a:srgbClr>
              </a:outerShdw>
            </a:effectLst>
          </p:spPr>
          <p:txBody>
            <a:bodyPr/>
            <a:lstStyle/>
            <a:p>
              <a:endParaRPr lang="en-US"/>
            </a:p>
          </p:txBody>
        </p:sp>
        <p:sp>
          <p:nvSpPr>
            <p:cNvPr id="5" name="Text 3">
              <a:extLst>
                <a:ext uri="{FF2B5EF4-FFF2-40B4-BE49-F238E27FC236}">
                  <a16:creationId xmlns:a16="http://schemas.microsoft.com/office/drawing/2014/main" id="{A017B0BF-FC8F-5136-6F1A-E2284092079B}"/>
                </a:ext>
              </a:extLst>
            </p:cNvPr>
            <p:cNvSpPr/>
            <p:nvPr/>
          </p:nvSpPr>
          <p:spPr>
            <a:xfrm>
              <a:off x="594360" y="2264231"/>
              <a:ext cx="7955280" cy="220110"/>
            </a:xfrm>
            <a:prstGeom prst="rect">
              <a:avLst/>
            </a:prstGeom>
            <a:noFill/>
            <a:ln/>
          </p:spPr>
          <p:txBody>
            <a:bodyPr wrap="square" rtlCol="0" anchor="ctr"/>
            <a:lstStyle/>
            <a:p>
              <a:pPr marL="0" indent="0">
                <a:buNone/>
              </a:pPr>
              <a:r>
                <a:rPr lang="en-US" sz="2800" b="1" dirty="0">
                  <a:solidFill>
                    <a:srgbClr val="0D1540"/>
                  </a:solidFill>
                </a:rPr>
                <a:t>Main goals of Science:</a:t>
              </a:r>
              <a:endParaRPr lang="en-US" sz="2800" dirty="0"/>
            </a:p>
          </p:txBody>
        </p:sp>
        <p:sp>
          <p:nvSpPr>
            <p:cNvPr id="6" name="Text 4">
              <a:extLst>
                <a:ext uri="{FF2B5EF4-FFF2-40B4-BE49-F238E27FC236}">
                  <a16:creationId xmlns:a16="http://schemas.microsoft.com/office/drawing/2014/main" id="{BEEFA731-1CC1-7DCB-9DB2-CB5A99B8194D}"/>
                </a:ext>
              </a:extLst>
            </p:cNvPr>
            <p:cNvSpPr/>
            <p:nvPr/>
          </p:nvSpPr>
          <p:spPr>
            <a:xfrm>
              <a:off x="594360" y="2554539"/>
              <a:ext cx="7955280" cy="533732"/>
            </a:xfrm>
            <a:prstGeom prst="rect">
              <a:avLst/>
            </a:prstGeom>
            <a:noFill/>
            <a:ln/>
          </p:spPr>
          <p:txBody>
            <a:bodyPr wrap="square" rtlCol="0" anchor="ctr"/>
            <a:lstStyle/>
            <a:p>
              <a:pPr marL="0" indent="0">
                <a:buNone/>
              </a:pPr>
              <a:r>
                <a:rPr lang="en-US" sz="2800" b="1" dirty="0">
                  <a:solidFill>
                    <a:srgbClr val="E07B39"/>
                  </a:solidFill>
                </a:rPr>
                <a:t>Important</a:t>
              </a:r>
              <a:r>
                <a:rPr lang="en-US" sz="2800" dirty="0">
                  <a:solidFill>
                    <a:srgbClr val="E07B39"/>
                  </a:solidFill>
                </a:rPr>
                <a:t>: We want to </a:t>
              </a:r>
              <a:r>
                <a:rPr lang="en-US" sz="2800" b="1" i="1" dirty="0">
                  <a:solidFill>
                    <a:srgbClr val="E07B39"/>
                  </a:solidFill>
                </a:rPr>
                <a:t>replicate</a:t>
              </a:r>
              <a:r>
                <a:rPr lang="en-US" sz="2800" dirty="0">
                  <a:solidFill>
                    <a:srgbClr val="E07B39"/>
                  </a:solidFill>
                </a:rPr>
                <a:t> the work of other researchers</a:t>
              </a:r>
            </a:p>
            <a:p>
              <a:pPr marL="0" indent="0">
                <a:buNone/>
              </a:pPr>
              <a:r>
                <a:rPr lang="en-US" sz="2800" b="1" dirty="0">
                  <a:solidFill>
                    <a:srgbClr val="E07B39"/>
                  </a:solidFill>
                </a:rPr>
                <a:t>MOST Important</a:t>
              </a:r>
              <a:r>
                <a:rPr lang="en-US" sz="2800" dirty="0">
                  <a:solidFill>
                    <a:srgbClr val="E07B39"/>
                  </a:solidFill>
                </a:rPr>
                <a:t>: Be able to </a:t>
              </a:r>
              <a:r>
                <a:rPr lang="en-US" sz="2800" b="1" i="1" dirty="0">
                  <a:solidFill>
                    <a:srgbClr val="E07B39"/>
                  </a:solidFill>
                </a:rPr>
                <a:t>reproduce</a:t>
              </a:r>
              <a:r>
                <a:rPr lang="en-US" sz="2800" dirty="0">
                  <a:solidFill>
                    <a:srgbClr val="E07B39"/>
                  </a:solidFill>
                </a:rPr>
                <a:t> all of our own results</a:t>
              </a:r>
              <a:endParaRPr lang="en-US" sz="2800" dirty="0"/>
            </a:p>
          </p:txBody>
        </p:sp>
      </p:grpSp>
      <p:sp>
        <p:nvSpPr>
          <p:cNvPr id="7" name="Shape 5">
            <a:extLst>
              <a:ext uri="{FF2B5EF4-FFF2-40B4-BE49-F238E27FC236}">
                <a16:creationId xmlns:a16="http://schemas.microsoft.com/office/drawing/2014/main" id="{A1C9F4E9-B8B3-B44E-BD6F-4BB333E7E27E}"/>
              </a:ext>
            </a:extLst>
          </p:cNvPr>
          <p:cNvSpPr/>
          <p:nvPr/>
        </p:nvSpPr>
        <p:spPr>
          <a:xfrm>
            <a:off x="1250517" y="3826361"/>
            <a:ext cx="6642965" cy="879231"/>
          </a:xfrm>
          <a:prstGeom prst="roundRect">
            <a:avLst>
              <a:gd name="adj" fmla="val 3922"/>
            </a:avLst>
          </a:prstGeom>
          <a:solidFill>
            <a:srgbClr val="FFFFFF"/>
          </a:solidFill>
          <a:ln/>
          <a:effectLst>
            <a:outerShdw blurRad="101600" dist="38100" dir="2700000" algn="bl" rotWithShape="0">
              <a:srgbClr val="000000">
                <a:alpha val="14000"/>
              </a:srgbClr>
            </a:outerShdw>
          </a:effectLst>
        </p:spPr>
        <p:txBody>
          <a:bodyPr anchor="ctr"/>
          <a:lstStyle/>
          <a:p>
            <a:pPr algn="ctr"/>
            <a:r>
              <a:rPr lang="en-US" sz="2800" b="1" dirty="0">
                <a:solidFill>
                  <a:srgbClr val="64748B"/>
                </a:solidFill>
              </a:rPr>
              <a:t>You are your own worst collaborator!</a:t>
            </a:r>
            <a:endParaRPr lang="en-US" sz="2800" dirty="0"/>
          </a:p>
        </p:txBody>
      </p:sp>
    </p:spTree>
    <p:extLst>
      <p:ext uri="{BB962C8B-B14F-4D97-AF65-F5344CB8AC3E}">
        <p14:creationId xmlns:p14="http://schemas.microsoft.com/office/powerpoint/2010/main" val="30126246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4522B21E-B2B9-4C72-9A71-C87EFD1374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999" cy="514302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EB7D2A2-F448-44D4-938C-DC84CBCB3B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9144000" cy="330943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871AEA07-1E14-44B4-8E55-64EF049CD6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7348" y="413971"/>
            <a:ext cx="8249304" cy="3463912"/>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9C7AE68-E6A1-BA10-DF6B-ED2F1F619931}"/>
              </a:ext>
            </a:extLst>
          </p:cNvPr>
          <p:cNvSpPr>
            <a:spLocks noGrp="1"/>
          </p:cNvSpPr>
          <p:nvPr>
            <p:ph type="title"/>
          </p:nvPr>
        </p:nvSpPr>
        <p:spPr>
          <a:xfrm>
            <a:off x="1143000" y="970003"/>
            <a:ext cx="6858000" cy="2455944"/>
          </a:xfrm>
        </p:spPr>
        <p:txBody>
          <a:bodyPr vert="horz" lIns="91440" tIns="45720" rIns="91440" bIns="45720" rtlCol="0" anchor="ctr">
            <a:normAutofit/>
          </a:bodyPr>
          <a:lstStyle/>
          <a:p>
            <a:pPr>
              <a:lnSpc>
                <a:spcPct val="90000"/>
              </a:lnSpc>
            </a:pPr>
            <a:r>
              <a:rPr lang="en-US" sz="5400" dirty="0"/>
              <a:t>H</a:t>
            </a:r>
            <a:r>
              <a:rPr lang="en-US" sz="5400" kern="1200" dirty="0">
                <a:solidFill>
                  <a:schemeClr val="tx1"/>
                </a:solidFill>
                <a:latin typeface="+mj-lt"/>
                <a:ea typeface="+mj-ea"/>
                <a:cs typeface="+mj-cs"/>
              </a:rPr>
              <a:t>as This Worked??</a:t>
            </a:r>
            <a:br>
              <a:rPr lang="en-US" sz="5400" kern="1200" dirty="0">
                <a:solidFill>
                  <a:schemeClr val="tx1"/>
                </a:solidFill>
                <a:latin typeface="+mj-lt"/>
                <a:ea typeface="+mj-ea"/>
                <a:cs typeface="+mj-cs"/>
              </a:rPr>
            </a:br>
            <a:r>
              <a:rPr lang="en-US" sz="2000" kern="1200" dirty="0">
                <a:solidFill>
                  <a:schemeClr val="tx1"/>
                </a:solidFill>
                <a:latin typeface="+mj-lt"/>
                <a:ea typeface="+mj-ea"/>
                <a:cs typeface="+mj-cs"/>
              </a:rPr>
              <a:t>I’ve already asked you that…</a:t>
            </a:r>
            <a:endParaRPr lang="en-US" sz="5400" kern="1200" dirty="0">
              <a:solidFill>
                <a:schemeClr val="tx1"/>
              </a:solidFill>
              <a:latin typeface="+mj-lt"/>
              <a:ea typeface="+mj-ea"/>
              <a:cs typeface="+mj-cs"/>
            </a:endParaRPr>
          </a:p>
        </p:txBody>
      </p:sp>
      <p:sp>
        <p:nvSpPr>
          <p:cNvPr id="3" name="Text Placeholder 2">
            <a:extLst>
              <a:ext uri="{FF2B5EF4-FFF2-40B4-BE49-F238E27FC236}">
                <a16:creationId xmlns:a16="http://schemas.microsoft.com/office/drawing/2014/main" id="{67AE9A19-AB70-8F07-2EA9-8D8BEBA95187}"/>
              </a:ext>
            </a:extLst>
          </p:cNvPr>
          <p:cNvSpPr>
            <a:spLocks noGrp="1"/>
          </p:cNvSpPr>
          <p:nvPr>
            <p:ph type="body" idx="1"/>
          </p:nvPr>
        </p:nvSpPr>
        <p:spPr>
          <a:xfrm>
            <a:off x="1143000" y="4135539"/>
            <a:ext cx="6858000" cy="488932"/>
          </a:xfrm>
        </p:spPr>
        <p:txBody>
          <a:bodyPr vert="horz" lIns="91440" tIns="45720" rIns="91440" bIns="45720" rtlCol="0" anchor="ctr">
            <a:normAutofit/>
          </a:bodyPr>
          <a:lstStyle/>
          <a:p>
            <a:pPr algn="ctr">
              <a:lnSpc>
                <a:spcPct val="90000"/>
              </a:lnSpc>
              <a:spcBef>
                <a:spcPts val="1000"/>
              </a:spcBef>
            </a:pPr>
            <a:r>
              <a:rPr lang="en-US" sz="1600" i="1" kern="1200" dirty="0">
                <a:solidFill>
                  <a:schemeClr val="tx1"/>
                </a:solidFill>
                <a:latin typeface="+mn-lt"/>
                <a:ea typeface="+mn-ea"/>
                <a:cs typeface="+mn-cs"/>
              </a:rPr>
              <a:t>Spoilers…not really</a:t>
            </a:r>
          </a:p>
        </p:txBody>
      </p:sp>
      <p:cxnSp>
        <p:nvCxnSpPr>
          <p:cNvPr id="14" name="Straight Connector 13">
            <a:extLst>
              <a:ext uri="{FF2B5EF4-FFF2-40B4-BE49-F238E27FC236}">
                <a16:creationId xmlns:a16="http://schemas.microsoft.com/office/drawing/2014/main" id="{F7C8EA93-3210-4C62-99E9-153C275E3A8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447348" y="4766031"/>
            <a:ext cx="8250174" cy="0"/>
          </a:xfrm>
          <a:prstGeom prst="line">
            <a:avLst/>
          </a:prstGeom>
          <a:ln w="10160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154325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01FDCDF-BBBB-F53F-0EAD-30E72DA41FCA}"/>
              </a:ext>
            </a:extLst>
          </p:cNvPr>
          <p:cNvPicPr>
            <a:picLocks noChangeAspect="1"/>
          </p:cNvPicPr>
          <p:nvPr/>
        </p:nvPicPr>
        <p:blipFill rotWithShape="1">
          <a:blip r:embed="rId2">
            <a:alphaModFix amt="50000"/>
          </a:blip>
          <a:srcRect t="18769" r="-1" b="21055"/>
          <a:stretch/>
        </p:blipFill>
        <p:spPr>
          <a:xfrm>
            <a:off x="15" y="7"/>
            <a:ext cx="9141698" cy="5143493"/>
          </a:xfrm>
          <a:prstGeom prst="rect">
            <a:avLst/>
          </a:prstGeom>
        </p:spPr>
      </p:pic>
    </p:spTree>
    <p:extLst>
      <p:ext uri="{BB962C8B-B14F-4D97-AF65-F5344CB8AC3E}">
        <p14:creationId xmlns:p14="http://schemas.microsoft.com/office/powerpoint/2010/main" val="9461518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A4C784-5111-ABB2-E70C-38BD8D8107E9}"/>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AA09923C-B9BE-8CBD-88A4-24E270A4FD26}"/>
              </a:ext>
            </a:extLst>
          </p:cNvPr>
          <p:cNvPicPr>
            <a:picLocks noChangeAspect="1"/>
          </p:cNvPicPr>
          <p:nvPr/>
        </p:nvPicPr>
        <p:blipFill>
          <a:blip r:embed="rId3"/>
          <a:stretch>
            <a:fillRect/>
          </a:stretch>
        </p:blipFill>
        <p:spPr>
          <a:xfrm>
            <a:off x="590531" y="152397"/>
            <a:ext cx="7515245" cy="1252541"/>
          </a:xfrm>
          <a:prstGeom prst="rect">
            <a:avLst/>
          </a:prstGeom>
        </p:spPr>
      </p:pic>
      <p:pic>
        <p:nvPicPr>
          <p:cNvPr id="3" name="Picture 2">
            <a:extLst>
              <a:ext uri="{FF2B5EF4-FFF2-40B4-BE49-F238E27FC236}">
                <a16:creationId xmlns:a16="http://schemas.microsoft.com/office/drawing/2014/main" id="{F2D8E74A-4CC8-9639-7D20-1CAD8B836681}"/>
              </a:ext>
            </a:extLst>
          </p:cNvPr>
          <p:cNvPicPr>
            <a:picLocks noChangeAspect="1"/>
          </p:cNvPicPr>
          <p:nvPr/>
        </p:nvPicPr>
        <p:blipFill>
          <a:blip r:embed="rId4"/>
          <a:stretch>
            <a:fillRect/>
          </a:stretch>
        </p:blipFill>
        <p:spPr>
          <a:xfrm>
            <a:off x="2898449" y="788193"/>
            <a:ext cx="5537852" cy="4343414"/>
          </a:xfrm>
          <a:prstGeom prst="rect">
            <a:avLst/>
          </a:prstGeom>
        </p:spPr>
      </p:pic>
      <p:sp>
        <p:nvSpPr>
          <p:cNvPr id="4" name="TextBox 3">
            <a:extLst>
              <a:ext uri="{FF2B5EF4-FFF2-40B4-BE49-F238E27FC236}">
                <a16:creationId xmlns:a16="http://schemas.microsoft.com/office/drawing/2014/main" id="{4D1BBDAF-03AA-0ECE-F89A-3AC4354AA46D}"/>
              </a:ext>
            </a:extLst>
          </p:cNvPr>
          <p:cNvSpPr txBox="1"/>
          <p:nvPr/>
        </p:nvSpPr>
        <p:spPr>
          <a:xfrm>
            <a:off x="357187" y="1690687"/>
            <a:ext cx="2719388" cy="2862322"/>
          </a:xfrm>
          <a:prstGeom prst="rect">
            <a:avLst/>
          </a:prstGeom>
          <a:noFill/>
        </p:spPr>
        <p:txBody>
          <a:bodyPr wrap="square" rtlCol="0">
            <a:spAutoFit/>
          </a:bodyPr>
          <a:lstStyle/>
          <a:p>
            <a:r>
              <a:rPr lang="en-US" dirty="0"/>
              <a:t>100 Replication Studies</a:t>
            </a:r>
          </a:p>
          <a:p>
            <a:r>
              <a:rPr lang="en-US" dirty="0"/>
              <a:t>Adequately Powered</a:t>
            </a:r>
          </a:p>
          <a:p>
            <a:endParaRPr lang="en-US" dirty="0"/>
          </a:p>
          <a:p>
            <a:r>
              <a:rPr lang="en-US" b="1" dirty="0"/>
              <a:t>Original Studies:</a:t>
            </a:r>
          </a:p>
          <a:p>
            <a:r>
              <a:rPr lang="en-US" dirty="0"/>
              <a:t>Mean Effect: 0.403</a:t>
            </a:r>
          </a:p>
          <a:p>
            <a:r>
              <a:rPr lang="en-US" dirty="0"/>
              <a:t>% with p&lt;.05: 97%</a:t>
            </a:r>
          </a:p>
          <a:p>
            <a:endParaRPr lang="en-US" dirty="0"/>
          </a:p>
          <a:p>
            <a:r>
              <a:rPr lang="en-US" b="1" dirty="0"/>
              <a:t>Replication Studies:</a:t>
            </a:r>
          </a:p>
          <a:p>
            <a:r>
              <a:rPr lang="en-US" dirty="0"/>
              <a:t>Mean Effect: 0.197</a:t>
            </a:r>
          </a:p>
          <a:p>
            <a:r>
              <a:rPr lang="en-US" dirty="0"/>
              <a:t>% with p&lt;.05: 47%</a:t>
            </a:r>
          </a:p>
        </p:txBody>
      </p:sp>
    </p:spTree>
    <p:extLst>
      <p:ext uri="{BB962C8B-B14F-4D97-AF65-F5344CB8AC3E}">
        <p14:creationId xmlns:p14="http://schemas.microsoft.com/office/powerpoint/2010/main" val="411341688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2826851-9373-412B-BC52-FBC23C086955}"/>
              </a:ext>
            </a:extLst>
          </p:cNvPr>
          <p:cNvPicPr>
            <a:picLocks noChangeAspect="1"/>
          </p:cNvPicPr>
          <p:nvPr/>
        </p:nvPicPr>
        <p:blipFill>
          <a:blip r:embed="rId3"/>
          <a:stretch>
            <a:fillRect/>
          </a:stretch>
        </p:blipFill>
        <p:spPr>
          <a:xfrm>
            <a:off x="590531" y="152397"/>
            <a:ext cx="7515245" cy="1252541"/>
          </a:xfrm>
          <a:prstGeom prst="rect">
            <a:avLst/>
          </a:prstGeom>
        </p:spPr>
      </p:pic>
      <p:sp>
        <p:nvSpPr>
          <p:cNvPr id="4" name="TextBox 3">
            <a:extLst>
              <a:ext uri="{FF2B5EF4-FFF2-40B4-BE49-F238E27FC236}">
                <a16:creationId xmlns:a16="http://schemas.microsoft.com/office/drawing/2014/main" id="{2C494D18-8CC9-403C-8862-2EA609407955}"/>
              </a:ext>
            </a:extLst>
          </p:cNvPr>
          <p:cNvSpPr txBox="1"/>
          <p:nvPr/>
        </p:nvSpPr>
        <p:spPr>
          <a:xfrm>
            <a:off x="357187" y="1690687"/>
            <a:ext cx="2719388" cy="2862322"/>
          </a:xfrm>
          <a:prstGeom prst="rect">
            <a:avLst/>
          </a:prstGeom>
          <a:noFill/>
        </p:spPr>
        <p:txBody>
          <a:bodyPr wrap="square" rtlCol="0">
            <a:spAutoFit/>
          </a:bodyPr>
          <a:lstStyle/>
          <a:p>
            <a:r>
              <a:rPr lang="en-US" dirty="0"/>
              <a:t>100 Replication Studies</a:t>
            </a:r>
          </a:p>
          <a:p>
            <a:r>
              <a:rPr lang="en-US" dirty="0"/>
              <a:t>Adequately Powered</a:t>
            </a:r>
          </a:p>
          <a:p>
            <a:endParaRPr lang="en-US" dirty="0"/>
          </a:p>
          <a:p>
            <a:r>
              <a:rPr lang="en-US" b="1" dirty="0"/>
              <a:t>Original Studies:</a:t>
            </a:r>
          </a:p>
          <a:p>
            <a:r>
              <a:rPr lang="en-US" dirty="0"/>
              <a:t>Mean Effect: 0.403</a:t>
            </a:r>
          </a:p>
          <a:p>
            <a:r>
              <a:rPr lang="en-US" dirty="0"/>
              <a:t>% with p&lt;.05: 97%</a:t>
            </a:r>
          </a:p>
          <a:p>
            <a:endParaRPr lang="en-US" dirty="0"/>
          </a:p>
          <a:p>
            <a:r>
              <a:rPr lang="en-US" b="1" dirty="0"/>
              <a:t>Replication Studies:</a:t>
            </a:r>
          </a:p>
          <a:p>
            <a:r>
              <a:rPr lang="en-US" dirty="0"/>
              <a:t>Mean Effect: 0.197</a:t>
            </a:r>
          </a:p>
          <a:p>
            <a:r>
              <a:rPr lang="en-US" dirty="0"/>
              <a:t>% with p&lt;.05: 47%</a:t>
            </a:r>
          </a:p>
        </p:txBody>
      </p:sp>
      <p:pic>
        <p:nvPicPr>
          <p:cNvPr id="5" name="Picture 4">
            <a:extLst>
              <a:ext uri="{FF2B5EF4-FFF2-40B4-BE49-F238E27FC236}">
                <a16:creationId xmlns:a16="http://schemas.microsoft.com/office/drawing/2014/main" id="{BD03D0E9-E2A3-4F52-A8C8-95725E21939A}"/>
              </a:ext>
            </a:extLst>
          </p:cNvPr>
          <p:cNvPicPr>
            <a:picLocks noChangeAspect="1"/>
          </p:cNvPicPr>
          <p:nvPr/>
        </p:nvPicPr>
        <p:blipFill>
          <a:blip r:embed="rId4"/>
          <a:stretch>
            <a:fillRect/>
          </a:stretch>
        </p:blipFill>
        <p:spPr>
          <a:xfrm>
            <a:off x="3559365" y="835212"/>
            <a:ext cx="3093848" cy="4282565"/>
          </a:xfrm>
          <a:prstGeom prst="rect">
            <a:avLst/>
          </a:prstGeom>
        </p:spPr>
      </p:pic>
    </p:spTree>
    <p:extLst>
      <p:ext uri="{BB962C8B-B14F-4D97-AF65-F5344CB8AC3E}">
        <p14:creationId xmlns:p14="http://schemas.microsoft.com/office/powerpoint/2010/main" val="161878924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1E2761"/>
        </a:solidFill>
        <a:effectLst/>
      </p:bgPr>
    </p:bg>
    <p:spTree>
      <p:nvGrpSpPr>
        <p:cNvPr id="1" name="">
          <a:extLst>
            <a:ext uri="{FF2B5EF4-FFF2-40B4-BE49-F238E27FC236}">
              <a16:creationId xmlns:a16="http://schemas.microsoft.com/office/drawing/2014/main" id="{CDAC95E9-6CCA-389F-A70D-1E9E51EB119C}"/>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CE3FF3A6-E711-644D-671F-3CAC6EDBDE92}"/>
              </a:ext>
            </a:extLst>
          </p:cNvPr>
          <p:cNvPicPr>
            <a:picLocks noChangeAspect="1"/>
          </p:cNvPicPr>
          <p:nvPr/>
        </p:nvPicPr>
        <p:blipFill>
          <a:blip r:embed="rId3"/>
          <a:stretch>
            <a:fillRect/>
          </a:stretch>
        </p:blipFill>
        <p:spPr>
          <a:xfrm>
            <a:off x="2350278" y="273232"/>
            <a:ext cx="4443445" cy="4597037"/>
          </a:xfrm>
          <a:prstGeom prst="rect">
            <a:avLst/>
          </a:prstGeom>
        </p:spPr>
      </p:pic>
    </p:spTree>
    <p:extLst>
      <p:ext uri="{BB962C8B-B14F-4D97-AF65-F5344CB8AC3E}">
        <p14:creationId xmlns:p14="http://schemas.microsoft.com/office/powerpoint/2010/main" val="379432473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A screenshot of a cell phone&#10;&#10;Description automatically generated">
            <a:extLst>
              <a:ext uri="{FF2B5EF4-FFF2-40B4-BE49-F238E27FC236}">
                <a16:creationId xmlns:a16="http://schemas.microsoft.com/office/drawing/2014/main" id="{9C6E1962-4252-4241-9314-6F842BF0F9F9}"/>
              </a:ext>
            </a:extLst>
          </p:cNvPr>
          <p:cNvPicPr>
            <a:picLocks noGrp="1" noChangeAspect="1"/>
          </p:cNvPicPr>
          <p:nvPr>
            <p:ph idx="1"/>
          </p:nvPr>
        </p:nvPicPr>
        <p:blipFill>
          <a:blip r:embed="rId3"/>
          <a:stretch>
            <a:fillRect/>
          </a:stretch>
        </p:blipFill>
        <p:spPr>
          <a:xfrm>
            <a:off x="1890624" y="2368739"/>
            <a:ext cx="7004498" cy="2636063"/>
          </a:xfrm>
          <a:prstGeom prst="rect">
            <a:avLst/>
          </a:prstGeom>
          <a:ln>
            <a:noFill/>
          </a:ln>
          <a:effectLst>
            <a:outerShdw blurRad="292100" dist="139700" dir="2700000" algn="tl" rotWithShape="0">
              <a:srgbClr val="333333">
                <a:alpha val="65000"/>
              </a:srgbClr>
            </a:outerShdw>
          </a:effectLst>
        </p:spPr>
      </p:pic>
      <p:pic>
        <p:nvPicPr>
          <p:cNvPr id="5" name="Picture 4">
            <a:extLst>
              <a:ext uri="{FF2B5EF4-FFF2-40B4-BE49-F238E27FC236}">
                <a16:creationId xmlns:a16="http://schemas.microsoft.com/office/drawing/2014/main" id="{1371C9FC-18AC-4531-AA70-07FA2331522C}"/>
              </a:ext>
            </a:extLst>
          </p:cNvPr>
          <p:cNvPicPr>
            <a:picLocks noChangeAspect="1"/>
          </p:cNvPicPr>
          <p:nvPr/>
        </p:nvPicPr>
        <p:blipFill>
          <a:blip r:embed="rId4"/>
          <a:stretch>
            <a:fillRect/>
          </a:stretch>
        </p:blipFill>
        <p:spPr>
          <a:xfrm>
            <a:off x="115252" y="982254"/>
            <a:ext cx="7375976" cy="1321604"/>
          </a:xfrm>
          <a:prstGeom prst="rect">
            <a:avLst/>
          </a:prstGeom>
          <a:ln>
            <a:noFill/>
          </a:ln>
          <a:effectLst>
            <a:outerShdw blurRad="292100" dist="139700" dir="2700000" algn="tl" rotWithShape="0">
              <a:srgbClr val="333333">
                <a:alpha val="65000"/>
              </a:srgbClr>
            </a:outerShdw>
          </a:effectLst>
        </p:spPr>
      </p:pic>
      <p:pic>
        <p:nvPicPr>
          <p:cNvPr id="6" name="Picture 5">
            <a:extLst>
              <a:ext uri="{FF2B5EF4-FFF2-40B4-BE49-F238E27FC236}">
                <a16:creationId xmlns:a16="http://schemas.microsoft.com/office/drawing/2014/main" id="{83D539A4-CEAE-4FE7-A34E-6B9ED33768A6}"/>
              </a:ext>
            </a:extLst>
          </p:cNvPr>
          <p:cNvPicPr>
            <a:picLocks noChangeAspect="1"/>
          </p:cNvPicPr>
          <p:nvPr/>
        </p:nvPicPr>
        <p:blipFill>
          <a:blip r:embed="rId5"/>
          <a:stretch>
            <a:fillRect/>
          </a:stretch>
        </p:blipFill>
        <p:spPr>
          <a:xfrm>
            <a:off x="2476418" y="138699"/>
            <a:ext cx="6597302" cy="778675"/>
          </a:xfrm>
          <a:prstGeom prst="rect">
            <a:avLst/>
          </a:prstGeom>
          <a:ln>
            <a:noFill/>
          </a:ln>
          <a:effectLst>
            <a:outerShdw blurRad="292100" dist="139700" dir="2700000" algn="tl" rotWithShape="0">
              <a:srgbClr val="333333">
                <a:alpha val="65000"/>
              </a:srgbClr>
            </a:outerShdw>
          </a:effectLst>
        </p:spPr>
      </p:pic>
      <p:pic>
        <p:nvPicPr>
          <p:cNvPr id="3" name="Picture 2" descr="A person standing in a room&#10;&#10;Description automatically generated">
            <a:extLst>
              <a:ext uri="{FF2B5EF4-FFF2-40B4-BE49-F238E27FC236}">
                <a16:creationId xmlns:a16="http://schemas.microsoft.com/office/drawing/2014/main" id="{B0111F18-965A-4260-9B3E-B747E0205BE0}"/>
              </a:ext>
            </a:extLst>
          </p:cNvPr>
          <p:cNvPicPr>
            <a:picLocks noChangeAspect="1"/>
          </p:cNvPicPr>
          <p:nvPr/>
        </p:nvPicPr>
        <p:blipFill>
          <a:blip r:embed="rId6" cstate="hqprint">
            <a:extLst>
              <a:ext uri="{28A0092B-C50C-407E-A947-70E740481C1C}">
                <a14:useLocalDpi xmlns:a14="http://schemas.microsoft.com/office/drawing/2010/main" val="0"/>
              </a:ext>
            </a:extLst>
          </a:blip>
          <a:stretch>
            <a:fillRect/>
          </a:stretch>
        </p:blipFill>
        <p:spPr>
          <a:xfrm>
            <a:off x="185591" y="2839644"/>
            <a:ext cx="1538811" cy="1798027"/>
          </a:xfrm>
          <a:prstGeom prst="rect">
            <a:avLst/>
          </a:prstGeom>
          <a:ln>
            <a:noFill/>
          </a:ln>
          <a:effectLst>
            <a:outerShdw blurRad="292100" dist="139700" dir="2700000" algn="tl" rotWithShape="0">
              <a:srgbClr val="333333">
                <a:alpha val="65000"/>
              </a:srgbClr>
            </a:outerShdw>
          </a:effectLst>
        </p:spPr>
      </p:pic>
      <p:pic>
        <p:nvPicPr>
          <p:cNvPr id="10" name="Picture 9" descr="A picture containing clock&#10;&#10;Description automatically generated">
            <a:extLst>
              <a:ext uri="{FF2B5EF4-FFF2-40B4-BE49-F238E27FC236}">
                <a16:creationId xmlns:a16="http://schemas.microsoft.com/office/drawing/2014/main" id="{C29600D5-F6F4-4C17-8F8F-17ABEDEC9BF8}"/>
              </a:ext>
            </a:extLst>
          </p:cNvPr>
          <p:cNvPicPr>
            <a:picLocks noChangeAspect="1"/>
          </p:cNvPicPr>
          <p:nvPr/>
        </p:nvPicPr>
        <p:blipFill>
          <a:blip r:embed="rId7" cstate="hqprint">
            <a:extLst>
              <a:ext uri="{28A0092B-C50C-407E-A947-70E740481C1C}">
                <a14:useLocalDpi xmlns:a14="http://schemas.microsoft.com/office/drawing/2010/main" val="0"/>
              </a:ext>
            </a:extLst>
          </a:blip>
          <a:stretch>
            <a:fillRect/>
          </a:stretch>
        </p:blipFill>
        <p:spPr>
          <a:xfrm>
            <a:off x="7688444" y="1020911"/>
            <a:ext cx="1206678" cy="1206678"/>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3596400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900" decel="100000" fill="hold"/>
                                        <p:tgtEl>
                                          <p:spTgt spid="4"/>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4"/>
                                        </p:tgtEl>
                                        <p:attrNameLst>
                                          <p:attrName>ppt_y</p:attrName>
                                        </p:attrNameLst>
                                      </p:cBhvr>
                                      <p:tavLst>
                                        <p:tav tm="0">
                                          <p:val>
                                            <p:strVal val="#ppt_y-.03"/>
                                          </p:val>
                                        </p:tav>
                                        <p:tav tm="100000">
                                          <p:val>
                                            <p:strVal val="#ppt_y"/>
                                          </p:val>
                                        </p:tav>
                                      </p:tavLst>
                                    </p:anim>
                                  </p:childTnLst>
                                </p:cTn>
                              </p:par>
                            </p:childTnLst>
                          </p:cTn>
                        </p:par>
                        <p:par>
                          <p:cTn id="11" fill="hold">
                            <p:stCondLst>
                              <p:cond delay="1000"/>
                            </p:stCondLst>
                            <p:childTnLst>
                              <p:par>
                                <p:cTn id="12" presetID="37" presetClass="entr" presetSubtype="0" fill="hold" nodeType="after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1000"/>
                                        <p:tgtEl>
                                          <p:spTgt spid="5"/>
                                        </p:tgtEl>
                                      </p:cBhvr>
                                    </p:animEffect>
                                    <p:anim calcmode="lin" valueType="num">
                                      <p:cBhvr>
                                        <p:cTn id="15" dur="1000" fill="hold"/>
                                        <p:tgtEl>
                                          <p:spTgt spid="5"/>
                                        </p:tgtEl>
                                        <p:attrNameLst>
                                          <p:attrName>ppt_x</p:attrName>
                                        </p:attrNameLst>
                                      </p:cBhvr>
                                      <p:tavLst>
                                        <p:tav tm="0">
                                          <p:val>
                                            <p:strVal val="#ppt_x"/>
                                          </p:val>
                                        </p:tav>
                                        <p:tav tm="100000">
                                          <p:val>
                                            <p:strVal val="#ppt_x"/>
                                          </p:val>
                                        </p:tav>
                                      </p:tavLst>
                                    </p:anim>
                                    <p:anim calcmode="lin" valueType="num">
                                      <p:cBhvr>
                                        <p:cTn id="16" dur="900" decel="100000" fill="hold"/>
                                        <p:tgtEl>
                                          <p:spTgt spid="5"/>
                                        </p:tgtEl>
                                        <p:attrNameLst>
                                          <p:attrName>ppt_y</p:attrName>
                                        </p:attrNameLst>
                                      </p:cBhvr>
                                      <p:tavLst>
                                        <p:tav tm="0">
                                          <p:val>
                                            <p:strVal val="#ppt_y+1"/>
                                          </p:val>
                                        </p:tav>
                                        <p:tav tm="100000">
                                          <p:val>
                                            <p:strVal val="#ppt_y-.03"/>
                                          </p:val>
                                        </p:tav>
                                      </p:tavLst>
                                    </p:anim>
                                    <p:anim calcmode="lin" valueType="num">
                                      <p:cBhvr>
                                        <p:cTn id="17" dur="100" accel="100000" fill="hold">
                                          <p:stCondLst>
                                            <p:cond delay="900"/>
                                          </p:stCondLst>
                                        </p:cTn>
                                        <p:tgtEl>
                                          <p:spTgt spid="5"/>
                                        </p:tgtEl>
                                        <p:attrNameLst>
                                          <p:attrName>ppt_y</p:attrName>
                                        </p:attrNameLst>
                                      </p:cBhvr>
                                      <p:tavLst>
                                        <p:tav tm="0">
                                          <p:val>
                                            <p:strVal val="#ppt_y-.03"/>
                                          </p:val>
                                        </p:tav>
                                        <p:tav tm="100000">
                                          <p:val>
                                            <p:strVal val="#ppt_y"/>
                                          </p:val>
                                        </p:tav>
                                      </p:tavLst>
                                    </p:anim>
                                  </p:childTnLst>
                                </p:cTn>
                              </p:par>
                            </p:childTnLst>
                          </p:cTn>
                        </p:par>
                        <p:par>
                          <p:cTn id="18" fill="hold">
                            <p:stCondLst>
                              <p:cond delay="2000"/>
                            </p:stCondLst>
                            <p:childTnLst>
                              <p:par>
                                <p:cTn id="19" presetID="37" presetClass="entr" presetSubtype="0" fill="hold" nodeType="after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1000"/>
                                        <p:tgtEl>
                                          <p:spTgt spid="6"/>
                                        </p:tgtEl>
                                      </p:cBhvr>
                                    </p:animEffect>
                                    <p:anim calcmode="lin" valueType="num">
                                      <p:cBhvr>
                                        <p:cTn id="22" dur="1000" fill="hold"/>
                                        <p:tgtEl>
                                          <p:spTgt spid="6"/>
                                        </p:tgtEl>
                                        <p:attrNameLst>
                                          <p:attrName>ppt_x</p:attrName>
                                        </p:attrNameLst>
                                      </p:cBhvr>
                                      <p:tavLst>
                                        <p:tav tm="0">
                                          <p:val>
                                            <p:strVal val="#ppt_x"/>
                                          </p:val>
                                        </p:tav>
                                        <p:tav tm="100000">
                                          <p:val>
                                            <p:strVal val="#ppt_x"/>
                                          </p:val>
                                        </p:tav>
                                      </p:tavLst>
                                    </p:anim>
                                    <p:anim calcmode="lin" valueType="num">
                                      <p:cBhvr>
                                        <p:cTn id="23" dur="900" decel="100000" fill="hold"/>
                                        <p:tgtEl>
                                          <p:spTgt spid="6"/>
                                        </p:tgtEl>
                                        <p:attrNameLst>
                                          <p:attrName>ppt_y</p:attrName>
                                        </p:attrNameLst>
                                      </p:cBhvr>
                                      <p:tavLst>
                                        <p:tav tm="0">
                                          <p:val>
                                            <p:strVal val="#ppt_y+1"/>
                                          </p:val>
                                        </p:tav>
                                        <p:tav tm="100000">
                                          <p:val>
                                            <p:strVal val="#ppt_y-.03"/>
                                          </p:val>
                                        </p:tav>
                                      </p:tavLst>
                                    </p:anim>
                                    <p:anim calcmode="lin" valueType="num">
                                      <p:cBhvr>
                                        <p:cTn id="24" dur="100" accel="100000" fill="hold">
                                          <p:stCondLst>
                                            <p:cond delay="900"/>
                                          </p:stCondLst>
                                        </p:cTn>
                                        <p:tgtEl>
                                          <p:spTgt spid="6"/>
                                        </p:tgtEl>
                                        <p:attrNameLst>
                                          <p:attrName>ppt_y</p:attrName>
                                        </p:attrNameLst>
                                      </p:cBhvr>
                                      <p:tavLst>
                                        <p:tav tm="0">
                                          <p:val>
                                            <p:strVal val="#ppt_y-.03"/>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3"/>
                                        </p:tgtEl>
                                        <p:attrNameLst>
                                          <p:attrName>style.visibility</p:attrName>
                                        </p:attrNameLst>
                                      </p:cBhvr>
                                      <p:to>
                                        <p:strVal val="visible"/>
                                      </p:to>
                                    </p:set>
                                    <p:animEffect transition="in" filter="fade">
                                      <p:cBhvr>
                                        <p:cTn id="29" dur="500"/>
                                        <p:tgtEl>
                                          <p:spTgt spid="3"/>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nodeType="clickEffect">
                                  <p:stCondLst>
                                    <p:cond delay="0"/>
                                  </p:stCondLst>
                                  <p:childTnLst>
                                    <p:set>
                                      <p:cBhvr>
                                        <p:cTn id="33" dur="1" fill="hold">
                                          <p:stCondLst>
                                            <p:cond delay="0"/>
                                          </p:stCondLst>
                                        </p:cTn>
                                        <p:tgtEl>
                                          <p:spTgt spid="10"/>
                                        </p:tgtEl>
                                        <p:attrNameLst>
                                          <p:attrName>style.visibility</p:attrName>
                                        </p:attrNameLst>
                                      </p:cBhvr>
                                      <p:to>
                                        <p:strVal val="visible"/>
                                      </p:to>
                                    </p:set>
                                    <p:animEffect transition="in" filter="fade">
                                      <p:cBhvr>
                                        <p:cTn id="34"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AC9EC7-3F28-43B3-8C10-7F61B3FA4662}"/>
              </a:ext>
            </a:extLst>
          </p:cNvPr>
          <p:cNvSpPr>
            <a:spLocks noGrp="1"/>
          </p:cNvSpPr>
          <p:nvPr>
            <p:ph type="title"/>
          </p:nvPr>
        </p:nvSpPr>
        <p:spPr>
          <a:xfrm>
            <a:off x="296426" y="1240519"/>
            <a:ext cx="3150159" cy="2662461"/>
          </a:xfrm>
          <a:solidFill>
            <a:schemeClr val="tx1"/>
          </a:solidFill>
        </p:spPr>
        <p:txBody>
          <a:bodyPr vert="horz" lIns="68580" tIns="34290" rIns="68580" bIns="34290" rtlCol="0">
            <a:normAutofit fontScale="90000"/>
          </a:bodyPr>
          <a:lstStyle/>
          <a:p>
            <a:r>
              <a:rPr lang="en-US" kern="1200" dirty="0">
                <a:solidFill>
                  <a:schemeClr val="tx2">
                    <a:lumMod val="75000"/>
                  </a:schemeClr>
                </a:solidFill>
                <a:latin typeface="+mj-lt"/>
                <a:ea typeface="+mj-ea"/>
                <a:cs typeface="+mj-cs"/>
              </a:rPr>
              <a:t>Questionable Research Practices</a:t>
            </a:r>
            <a:br>
              <a:rPr lang="en-US" kern="1200" dirty="0">
                <a:solidFill>
                  <a:schemeClr val="tx2">
                    <a:lumMod val="75000"/>
                  </a:schemeClr>
                </a:solidFill>
                <a:latin typeface="+mj-lt"/>
                <a:ea typeface="+mj-ea"/>
                <a:cs typeface="+mj-cs"/>
              </a:rPr>
            </a:br>
            <a:r>
              <a:rPr lang="en-US" kern="1200" dirty="0">
                <a:solidFill>
                  <a:schemeClr val="tx2">
                    <a:lumMod val="75000"/>
                  </a:schemeClr>
                </a:solidFill>
                <a:latin typeface="+mj-lt"/>
                <a:ea typeface="+mj-ea"/>
                <a:cs typeface="+mj-cs"/>
              </a:rPr>
              <a:t>QRP’s</a:t>
            </a:r>
          </a:p>
        </p:txBody>
      </p:sp>
      <p:graphicFrame>
        <p:nvGraphicFramePr>
          <p:cNvPr id="7" name="Content Placeholder 4">
            <a:extLst>
              <a:ext uri="{FF2B5EF4-FFF2-40B4-BE49-F238E27FC236}">
                <a16:creationId xmlns:a16="http://schemas.microsoft.com/office/drawing/2014/main" id="{3F442250-C7E0-4ADC-8133-258B05982EBE}"/>
              </a:ext>
            </a:extLst>
          </p:cNvPr>
          <p:cNvGraphicFramePr>
            <a:graphicFrameLocks noGrp="1"/>
          </p:cNvGraphicFramePr>
          <p:nvPr>
            <p:ph idx="1"/>
            <p:extLst>
              <p:ext uri="{D42A27DB-BD31-4B8C-83A1-F6EECF244321}">
                <p14:modId xmlns:p14="http://schemas.microsoft.com/office/powerpoint/2010/main" val="2726898961"/>
              </p:ext>
            </p:extLst>
          </p:nvPr>
        </p:nvGraphicFramePr>
        <p:xfrm>
          <a:off x="3895725" y="353193"/>
          <a:ext cx="4885203" cy="441407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6818966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A23FFF-0234-4B89-97B2-917489740F16}"/>
              </a:ext>
            </a:extLst>
          </p:cNvPr>
          <p:cNvSpPr>
            <a:spLocks noGrp="1"/>
          </p:cNvSpPr>
          <p:nvPr>
            <p:ph type="title"/>
          </p:nvPr>
        </p:nvSpPr>
        <p:spPr>
          <a:xfrm>
            <a:off x="417399" y="482600"/>
            <a:ext cx="8408194" cy="558627"/>
          </a:xfrm>
        </p:spPr>
        <p:txBody>
          <a:bodyPr vert="horz" lIns="68580" tIns="34290" rIns="68580" bIns="34290" rtlCol="0" anchor="ctr">
            <a:normAutofit/>
          </a:bodyPr>
          <a:lstStyle/>
          <a:p>
            <a:pPr algn="ctr"/>
            <a:r>
              <a:rPr lang="en-US" sz="2400" dirty="0">
                <a:solidFill>
                  <a:schemeClr val="tx2">
                    <a:lumMod val="75000"/>
                  </a:schemeClr>
                </a:solidFill>
              </a:rPr>
              <a:t>Scientific Process &amp; QRP’s</a:t>
            </a:r>
          </a:p>
        </p:txBody>
      </p:sp>
      <p:pic>
        <p:nvPicPr>
          <p:cNvPr id="5" name="Picture 4" descr="A picture containing text, map&#10;&#10;Description automatically generated">
            <a:extLst>
              <a:ext uri="{FF2B5EF4-FFF2-40B4-BE49-F238E27FC236}">
                <a16:creationId xmlns:a16="http://schemas.microsoft.com/office/drawing/2014/main" id="{198DCD1E-35CA-4DBA-96B9-F1E038A5257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44447" y="1256421"/>
            <a:ext cx="4455106" cy="3887080"/>
          </a:xfrm>
          <a:prstGeom prst="rect">
            <a:avLst/>
          </a:prstGeom>
        </p:spPr>
      </p:pic>
      <p:sp>
        <p:nvSpPr>
          <p:cNvPr id="3" name="Shape 0">
            <a:extLst>
              <a:ext uri="{FF2B5EF4-FFF2-40B4-BE49-F238E27FC236}">
                <a16:creationId xmlns:a16="http://schemas.microsoft.com/office/drawing/2014/main" id="{19C4A443-35CE-523D-5483-BE2C2ACCA572}"/>
              </a:ext>
            </a:extLst>
          </p:cNvPr>
          <p:cNvSpPr/>
          <p:nvPr/>
        </p:nvSpPr>
        <p:spPr>
          <a:xfrm>
            <a:off x="0" y="0"/>
            <a:ext cx="9144000" cy="1005840"/>
          </a:xfrm>
          <a:prstGeom prst="rect">
            <a:avLst/>
          </a:prstGeom>
          <a:solidFill>
            <a:srgbClr val="1E2761"/>
          </a:solidFill>
          <a:ln/>
        </p:spPr>
        <p:txBody>
          <a:bodyPr/>
          <a:lstStyle/>
          <a:p>
            <a:endParaRPr lang="en-US"/>
          </a:p>
        </p:txBody>
      </p:sp>
      <p:sp>
        <p:nvSpPr>
          <p:cNvPr id="4" name="Text 1">
            <a:extLst>
              <a:ext uri="{FF2B5EF4-FFF2-40B4-BE49-F238E27FC236}">
                <a16:creationId xmlns:a16="http://schemas.microsoft.com/office/drawing/2014/main" id="{8F796292-C08B-C93D-D75E-C256A0D2CA74}"/>
              </a:ext>
            </a:extLst>
          </p:cNvPr>
          <p:cNvSpPr/>
          <p:nvPr/>
        </p:nvSpPr>
        <p:spPr>
          <a:xfrm>
            <a:off x="365760" y="0"/>
            <a:ext cx="8412480" cy="1005840"/>
          </a:xfrm>
          <a:prstGeom prst="rect">
            <a:avLst/>
          </a:prstGeom>
          <a:noFill/>
          <a:ln/>
        </p:spPr>
        <p:txBody>
          <a:bodyPr wrap="square" rtlCol="0" anchor="ctr"/>
          <a:lstStyle/>
          <a:p>
            <a:pPr marL="0" indent="0">
              <a:buNone/>
            </a:pPr>
            <a:r>
              <a:rPr lang="en-US" sz="3200" b="1" dirty="0">
                <a:solidFill>
                  <a:srgbClr val="FFFFFF"/>
                </a:solidFill>
              </a:rPr>
              <a:t>Scientific Process &amp; QRPs</a:t>
            </a:r>
            <a:endParaRPr lang="en-US" sz="3200" dirty="0"/>
          </a:p>
        </p:txBody>
      </p:sp>
    </p:spTree>
    <p:extLst>
      <p:ext uri="{BB962C8B-B14F-4D97-AF65-F5344CB8AC3E}">
        <p14:creationId xmlns:p14="http://schemas.microsoft.com/office/powerpoint/2010/main" val="70930189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close up of text on a white background&#10;&#10;Description automatically generated">
            <a:extLst>
              <a:ext uri="{FF2B5EF4-FFF2-40B4-BE49-F238E27FC236}">
                <a16:creationId xmlns:a16="http://schemas.microsoft.com/office/drawing/2014/main" id="{2BB49C16-E97C-4219-8118-B665535E576C}"/>
              </a:ext>
            </a:extLst>
          </p:cNvPr>
          <p:cNvPicPr>
            <a:picLocks noChangeAspect="1"/>
          </p:cNvPicPr>
          <p:nvPr/>
        </p:nvPicPr>
        <p:blipFill rotWithShape="1">
          <a:blip r:embed="rId3">
            <a:extLst>
              <a:ext uri="{28A0092B-C50C-407E-A947-70E740481C1C}">
                <a14:useLocalDpi xmlns:a14="http://schemas.microsoft.com/office/drawing/2010/main" val="0"/>
              </a:ext>
            </a:extLst>
          </a:blip>
          <a:srcRect t="15885" b="3817"/>
          <a:stretch/>
        </p:blipFill>
        <p:spPr>
          <a:xfrm>
            <a:off x="303174" y="831089"/>
            <a:ext cx="7701829" cy="4372571"/>
          </a:xfrm>
          <a:prstGeom prst="rect">
            <a:avLst/>
          </a:prstGeom>
        </p:spPr>
      </p:pic>
      <p:sp>
        <p:nvSpPr>
          <p:cNvPr id="7" name="Title 6">
            <a:extLst>
              <a:ext uri="{FF2B5EF4-FFF2-40B4-BE49-F238E27FC236}">
                <a16:creationId xmlns:a16="http://schemas.microsoft.com/office/drawing/2014/main" id="{03A8DC10-BE0E-4135-A36D-9486C6006546}"/>
              </a:ext>
            </a:extLst>
          </p:cNvPr>
          <p:cNvSpPr>
            <a:spLocks noGrp="1"/>
          </p:cNvSpPr>
          <p:nvPr>
            <p:ph type="title"/>
          </p:nvPr>
        </p:nvSpPr>
        <p:spPr/>
        <p:txBody>
          <a:bodyPr/>
          <a:lstStyle/>
          <a:p>
            <a:endParaRPr lang="en-US" dirty="0"/>
          </a:p>
        </p:txBody>
      </p:sp>
      <p:sp>
        <p:nvSpPr>
          <p:cNvPr id="4" name="Shape 0">
            <a:extLst>
              <a:ext uri="{FF2B5EF4-FFF2-40B4-BE49-F238E27FC236}">
                <a16:creationId xmlns:a16="http://schemas.microsoft.com/office/drawing/2014/main" id="{412CB484-AA74-E382-60FF-4C0B75DC190B}"/>
              </a:ext>
            </a:extLst>
          </p:cNvPr>
          <p:cNvSpPr/>
          <p:nvPr/>
        </p:nvSpPr>
        <p:spPr>
          <a:xfrm>
            <a:off x="0" y="0"/>
            <a:ext cx="9144000" cy="1005840"/>
          </a:xfrm>
          <a:prstGeom prst="rect">
            <a:avLst/>
          </a:prstGeom>
          <a:solidFill>
            <a:srgbClr val="1E2761"/>
          </a:solidFill>
          <a:ln/>
        </p:spPr>
        <p:txBody>
          <a:bodyPr/>
          <a:lstStyle/>
          <a:p>
            <a:endParaRPr lang="en-US"/>
          </a:p>
        </p:txBody>
      </p:sp>
      <p:sp>
        <p:nvSpPr>
          <p:cNvPr id="5" name="Text 1">
            <a:extLst>
              <a:ext uri="{FF2B5EF4-FFF2-40B4-BE49-F238E27FC236}">
                <a16:creationId xmlns:a16="http://schemas.microsoft.com/office/drawing/2014/main" id="{8F663A70-3FDC-CD32-E634-7EC4C632FD95}"/>
              </a:ext>
            </a:extLst>
          </p:cNvPr>
          <p:cNvSpPr/>
          <p:nvPr/>
        </p:nvSpPr>
        <p:spPr>
          <a:xfrm>
            <a:off x="365760" y="0"/>
            <a:ext cx="8412480" cy="1005840"/>
          </a:xfrm>
          <a:prstGeom prst="rect">
            <a:avLst/>
          </a:prstGeom>
          <a:noFill/>
          <a:ln/>
        </p:spPr>
        <p:txBody>
          <a:bodyPr wrap="square" rtlCol="0" anchor="ctr"/>
          <a:lstStyle/>
          <a:p>
            <a:pPr marL="0" indent="0">
              <a:buNone/>
            </a:pPr>
            <a:r>
              <a:rPr lang="en-US" sz="3200" b="1" dirty="0">
                <a:solidFill>
                  <a:srgbClr val="FFFFFF"/>
                </a:solidFill>
              </a:rPr>
              <a:t>Garden of Forking Paths</a:t>
            </a:r>
            <a:endParaRPr lang="en-US" sz="3200" dirty="0"/>
          </a:p>
        </p:txBody>
      </p:sp>
    </p:spTree>
    <p:extLst>
      <p:ext uri="{BB962C8B-B14F-4D97-AF65-F5344CB8AC3E}">
        <p14:creationId xmlns:p14="http://schemas.microsoft.com/office/powerpoint/2010/main" val="281900878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A screenshot of a cell phone&#10;&#10;Description automatically generated">
            <a:extLst>
              <a:ext uri="{FF2B5EF4-FFF2-40B4-BE49-F238E27FC236}">
                <a16:creationId xmlns:a16="http://schemas.microsoft.com/office/drawing/2014/main" id="{FD4D5CDE-C3C3-4DE7-9AD8-BC88AF2C15BF}"/>
              </a:ext>
            </a:extLst>
          </p:cNvPr>
          <p:cNvPicPr>
            <a:picLocks noGrp="1" noChangeAspect="1"/>
          </p:cNvPicPr>
          <p:nvPr>
            <p:ph idx="1"/>
          </p:nvPr>
        </p:nvPicPr>
        <p:blipFill>
          <a:blip r:embed="rId3"/>
          <a:stretch>
            <a:fillRect/>
          </a:stretch>
        </p:blipFill>
        <p:spPr>
          <a:xfrm>
            <a:off x="1307704" y="482600"/>
            <a:ext cx="6528593" cy="4178300"/>
          </a:xfrm>
          <a:prstGeom prst="rect">
            <a:avLst/>
          </a:prstGeom>
        </p:spPr>
      </p:pic>
      <p:sp>
        <p:nvSpPr>
          <p:cNvPr id="2" name="TextBox 1">
            <a:extLst>
              <a:ext uri="{FF2B5EF4-FFF2-40B4-BE49-F238E27FC236}">
                <a16:creationId xmlns:a16="http://schemas.microsoft.com/office/drawing/2014/main" id="{33C95A18-1974-4210-A45F-1A5548D993EF}"/>
              </a:ext>
            </a:extLst>
          </p:cNvPr>
          <p:cNvSpPr txBox="1"/>
          <p:nvPr/>
        </p:nvSpPr>
        <p:spPr>
          <a:xfrm>
            <a:off x="172720" y="4970375"/>
            <a:ext cx="8639531" cy="369332"/>
          </a:xfrm>
          <a:prstGeom prst="rect">
            <a:avLst/>
          </a:prstGeom>
          <a:noFill/>
        </p:spPr>
        <p:txBody>
          <a:bodyPr wrap="square" rtlCol="0">
            <a:spAutoFit/>
          </a:bodyPr>
          <a:lstStyle/>
          <a:p>
            <a:r>
              <a:rPr lang="en-US" sz="900" dirty="0"/>
              <a:t>John, L. K., Loewenstein, G., &amp; </a:t>
            </a:r>
            <a:r>
              <a:rPr lang="en-US" sz="900" dirty="0" err="1"/>
              <a:t>Prelec</a:t>
            </a:r>
            <a:r>
              <a:rPr lang="en-US" sz="900" dirty="0"/>
              <a:t>, D. (2012). Measuring the prevalence of questionable research practices with incentives for truth telling. </a:t>
            </a:r>
            <a:r>
              <a:rPr lang="en-US" sz="900" i="1" dirty="0"/>
              <a:t>Psychological science</a:t>
            </a:r>
            <a:r>
              <a:rPr lang="en-US" sz="900" dirty="0"/>
              <a:t>, </a:t>
            </a:r>
            <a:r>
              <a:rPr lang="en-US" sz="900" i="1" dirty="0"/>
              <a:t>23</a:t>
            </a:r>
            <a:r>
              <a:rPr lang="en-US" sz="900" dirty="0"/>
              <a:t>(5), 524-532.</a:t>
            </a:r>
          </a:p>
          <a:p>
            <a:endParaRPr lang="en-US" sz="900" dirty="0"/>
          </a:p>
        </p:txBody>
      </p:sp>
    </p:spTree>
    <p:extLst>
      <p:ext uri="{BB962C8B-B14F-4D97-AF65-F5344CB8AC3E}">
        <p14:creationId xmlns:p14="http://schemas.microsoft.com/office/powerpoint/2010/main" val="352812680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AE1665E2-6615-4741-99DE-7A34AA3033AD}"/>
              </a:ext>
            </a:extLst>
          </p:cNvPr>
          <p:cNvPicPr>
            <a:picLocks noGrp="1" noChangeAspect="1"/>
          </p:cNvPicPr>
          <p:nvPr>
            <p:ph idx="1"/>
          </p:nvPr>
        </p:nvPicPr>
        <p:blipFill>
          <a:blip r:embed="rId3"/>
          <a:stretch>
            <a:fillRect/>
          </a:stretch>
        </p:blipFill>
        <p:spPr>
          <a:xfrm>
            <a:off x="1307704" y="482600"/>
            <a:ext cx="6528593" cy="4178300"/>
          </a:xfrm>
          <a:prstGeom prst="rect">
            <a:avLst/>
          </a:prstGeom>
        </p:spPr>
      </p:pic>
    </p:spTree>
    <p:extLst>
      <p:ext uri="{BB962C8B-B14F-4D97-AF65-F5344CB8AC3E}">
        <p14:creationId xmlns:p14="http://schemas.microsoft.com/office/powerpoint/2010/main" val="325822572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BA5ACB-0613-DF3A-3917-52B4BD8A207B}"/>
              </a:ext>
            </a:extLst>
          </p:cNvPr>
          <p:cNvSpPr>
            <a:spLocks noGrp="1"/>
          </p:cNvSpPr>
          <p:nvPr>
            <p:ph type="title"/>
          </p:nvPr>
        </p:nvSpPr>
        <p:spPr/>
        <p:txBody>
          <a:bodyPr/>
          <a:lstStyle/>
          <a:p>
            <a:r>
              <a:rPr lang="en-US" b="1" dirty="0"/>
              <a:t>Working with R-Studio</a:t>
            </a:r>
          </a:p>
        </p:txBody>
      </p:sp>
      <p:sp>
        <p:nvSpPr>
          <p:cNvPr id="3" name="Content Placeholder 2">
            <a:extLst>
              <a:ext uri="{FF2B5EF4-FFF2-40B4-BE49-F238E27FC236}">
                <a16:creationId xmlns:a16="http://schemas.microsoft.com/office/drawing/2014/main" id="{5FE4C057-E147-6DEB-FFEA-702FC87FD6B3}"/>
              </a:ext>
            </a:extLst>
          </p:cNvPr>
          <p:cNvSpPr>
            <a:spLocks noGrp="1"/>
          </p:cNvSpPr>
          <p:nvPr>
            <p:ph sz="quarter" idx="10"/>
          </p:nvPr>
        </p:nvSpPr>
        <p:spPr>
          <a:xfrm>
            <a:off x="425450" y="1254760"/>
            <a:ext cx="8215629" cy="3616960"/>
          </a:xfrm>
        </p:spPr>
        <p:txBody>
          <a:bodyPr anchor="ctr"/>
          <a:lstStyle/>
          <a:p>
            <a:pPr marL="0" indent="0" algn="ctr">
              <a:buNone/>
            </a:pPr>
            <a:r>
              <a:rPr lang="en-US" sz="2400" dirty="0"/>
              <a:t>R-Studio is just like a kitchen 🧑‍🍳</a:t>
            </a:r>
          </a:p>
          <a:p>
            <a:r>
              <a:rPr lang="en-US" sz="2400" dirty="0"/>
              <a:t>The Environment pane is the pantry/fridge</a:t>
            </a:r>
          </a:p>
          <a:p>
            <a:r>
              <a:rPr lang="en-US" sz="2400" dirty="0"/>
              <a:t>The Console is like the oven/stove</a:t>
            </a:r>
          </a:p>
          <a:p>
            <a:r>
              <a:rPr lang="en-US" sz="2400" dirty="0"/>
              <a:t>The Markdown document is the recipe</a:t>
            </a:r>
          </a:p>
          <a:p>
            <a:r>
              <a:rPr lang="en-US" sz="2400" dirty="0"/>
              <a:t>The bottom right sometimes acts as the little window on the oven where you can see things baking</a:t>
            </a:r>
          </a:p>
          <a:p>
            <a:r>
              <a:rPr lang="en-US" sz="2400" dirty="0"/>
              <a:t>Creating a Project puts these things in their place</a:t>
            </a:r>
          </a:p>
        </p:txBody>
      </p:sp>
    </p:spTree>
    <p:extLst>
      <p:ext uri="{BB962C8B-B14F-4D97-AF65-F5344CB8AC3E}">
        <p14:creationId xmlns:p14="http://schemas.microsoft.com/office/powerpoint/2010/main" val="182505367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B85042"/>
        </a:solidFill>
        <a:effectLst/>
      </p:bgPr>
    </p:bg>
    <p:spTree>
      <p:nvGrpSpPr>
        <p:cNvPr id="1" name=""/>
        <p:cNvGrpSpPr/>
        <p:nvPr/>
      </p:nvGrpSpPr>
      <p:grpSpPr>
        <a:xfrm>
          <a:off x="0" y="0"/>
          <a:ext cx="0" cy="0"/>
          <a:chOff x="0" y="0"/>
          <a:chExt cx="0" cy="0"/>
        </a:xfrm>
      </p:grpSpPr>
      <p:sp>
        <p:nvSpPr>
          <p:cNvPr id="2" name="Shape 0"/>
          <p:cNvSpPr/>
          <p:nvPr/>
        </p:nvSpPr>
        <p:spPr>
          <a:xfrm>
            <a:off x="4069080" y="685800"/>
            <a:ext cx="1005840" cy="1005840"/>
          </a:xfrm>
          <a:prstGeom prst="ellipse">
            <a:avLst/>
          </a:prstGeom>
          <a:solidFill>
            <a:srgbClr val="8F3E33"/>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3" name="Image 0" descr="preencoded.png"/>
          <p:cNvPicPr>
            <a:picLocks noChangeAspect="1"/>
          </p:cNvPicPr>
          <p:nvPr/>
        </p:nvPicPr>
        <p:blipFill>
          <a:blip r:embed="rId3"/>
          <a:stretch>
            <a:fillRect/>
          </a:stretch>
        </p:blipFill>
        <p:spPr>
          <a:xfrm>
            <a:off x="4315968" y="932688"/>
            <a:ext cx="512064" cy="512064"/>
          </a:xfrm>
          <a:prstGeom prst="rect">
            <a:avLst/>
          </a:prstGeom>
        </p:spPr>
      </p:pic>
      <p:sp>
        <p:nvSpPr>
          <p:cNvPr id="4" name="Text 1"/>
          <p:cNvSpPr/>
          <p:nvPr/>
        </p:nvSpPr>
        <p:spPr>
          <a:xfrm>
            <a:off x="457200" y="1965960"/>
            <a:ext cx="8229600" cy="822960"/>
          </a:xfrm>
          <a:prstGeom prst="rect">
            <a:avLst/>
          </a:prstGeom>
          <a:noFill/>
          <a:ln/>
        </p:spPr>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FFFFFF"/>
                </a:solidFill>
                <a:effectLst/>
                <a:uLnTx/>
                <a:uFillTx/>
                <a:latin typeface="Cambria" pitchFamily="34" charset="0"/>
                <a:ea typeface="Cambria" pitchFamily="34" charset="-122"/>
                <a:cs typeface="Cambria" pitchFamily="34" charset="-120"/>
              </a:rPr>
              <a:t>Welcome to the Kitchen</a:t>
            </a:r>
            <a:endParaRPr kumimoji="0" lang="en-US" sz="4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Text 2"/>
          <p:cNvSpPr/>
          <p:nvPr/>
        </p:nvSpPr>
        <p:spPr>
          <a:xfrm>
            <a:off x="457200" y="2788920"/>
            <a:ext cx="8229600" cy="457200"/>
          </a:xfrm>
          <a:prstGeom prst="rect">
            <a:avLst/>
          </a:prstGeom>
          <a:noFill/>
          <a:ln/>
        </p:spPr>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E7E8D1"/>
                </a:solidFill>
                <a:effectLst/>
                <a:uLnTx/>
                <a:uFillTx/>
                <a:latin typeface="Calibri" pitchFamily="34" charset="0"/>
                <a:ea typeface="Calibri" pitchFamily="34" charset="-122"/>
                <a:cs typeface="Calibri" pitchFamily="34" charset="-120"/>
              </a:rPr>
              <a:t>Your </a:t>
            </a:r>
            <a:r>
              <a:rPr kumimoji="0" lang="en-US" sz="2200" b="0" i="0" u="none" strike="sngStrike" kern="1200" cap="none" spc="0" normalizeH="0" baseline="0" noProof="0" dirty="0">
                <a:ln>
                  <a:noFill/>
                </a:ln>
                <a:solidFill>
                  <a:srgbClr val="E7E8D1"/>
                </a:solidFill>
                <a:effectLst/>
                <a:uLnTx/>
                <a:uFillTx/>
                <a:latin typeface="Calibri" pitchFamily="34" charset="0"/>
                <a:ea typeface="Calibri" pitchFamily="34" charset="-122"/>
                <a:cs typeface="Calibri" pitchFamily="34" charset="-120"/>
              </a:rPr>
              <a:t>First</a:t>
            </a:r>
            <a:r>
              <a:rPr kumimoji="0" lang="en-US" sz="2200" b="0" i="0" u="none" kern="1200" cap="none" spc="0" normalizeH="0" baseline="0" noProof="0" dirty="0">
                <a:ln>
                  <a:noFill/>
                </a:ln>
                <a:solidFill>
                  <a:srgbClr val="E7E8D1"/>
                </a:solidFill>
                <a:effectLst/>
                <a:uLnTx/>
                <a:uFillTx/>
                <a:latin typeface="Calibri" pitchFamily="34" charset="0"/>
                <a:ea typeface="Calibri" pitchFamily="34" charset="-122"/>
                <a:cs typeface="Calibri" pitchFamily="34" charset="-120"/>
              </a:rPr>
              <a:t> Third(?)</a:t>
            </a:r>
            <a:r>
              <a:rPr kumimoji="0" lang="en-US" sz="2200" b="0" i="0" u="none" strike="noStrike" kern="1200" cap="none" spc="0" normalizeH="0" baseline="0" noProof="0" dirty="0">
                <a:ln>
                  <a:noFill/>
                </a:ln>
                <a:solidFill>
                  <a:srgbClr val="E7E8D1"/>
                </a:solidFill>
                <a:effectLst/>
                <a:uLnTx/>
                <a:uFillTx/>
                <a:latin typeface="Calibri" pitchFamily="34" charset="0"/>
                <a:ea typeface="Calibri" pitchFamily="34" charset="-122"/>
                <a:cs typeface="Calibri" pitchFamily="34" charset="-120"/>
              </a:rPr>
              <a:t> R Session</a:t>
            </a:r>
            <a:endParaRPr kumimoji="0" lang="en-US" sz="2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Text 3"/>
          <p:cNvSpPr/>
          <p:nvPr/>
        </p:nvSpPr>
        <p:spPr>
          <a:xfrm>
            <a:off x="457200" y="3977640"/>
            <a:ext cx="8229600" cy="365760"/>
          </a:xfrm>
          <a:prstGeom prst="rect">
            <a:avLst/>
          </a:prstGeom>
          <a:noFill/>
          <a:ln/>
        </p:spPr>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srgbClr val="E9C9C2"/>
                </a:solidFill>
                <a:effectLst/>
                <a:uLnTx/>
                <a:uFillTx/>
                <a:latin typeface="Calibri" pitchFamily="34" charset="0"/>
                <a:ea typeface="Calibri" pitchFamily="34" charset="-122"/>
                <a:cs typeface="Calibri" pitchFamily="34" charset="-120"/>
              </a:rPr>
              <a:t>Nobody is born knowing how to cook. Every chef has burned something.</a:t>
            </a:r>
            <a:endPar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7" name="Picture 6" descr="Every time people laugh at me, I suspect they're my enemy... which makes my  job very difficult. – James Acaster – @acastersource on Tumblr">
            <a:extLst>
              <a:ext uri="{FF2B5EF4-FFF2-40B4-BE49-F238E27FC236}">
                <a16:creationId xmlns:a16="http://schemas.microsoft.com/office/drawing/2014/main" id="{DC7E004E-ED1B-199C-C944-19A65AC721F8}"/>
              </a:ext>
            </a:extLst>
          </p:cNvPr>
          <p:cNvPicPr>
            <a:picLocks noChangeAspect="1"/>
          </p:cNvPicPr>
          <p:nvPr/>
        </p:nvPicPr>
        <p:blipFill>
          <a:blip r:embed="rId4"/>
          <a:stretch>
            <a:fillRect/>
          </a:stretch>
        </p:blipFill>
        <p:spPr>
          <a:xfrm>
            <a:off x="647910" y="187778"/>
            <a:ext cx="2552700" cy="1714500"/>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457200" y="274320"/>
            <a:ext cx="6400800" cy="548640"/>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333333"/>
                </a:solidFill>
                <a:effectLst/>
                <a:uLnTx/>
                <a:uFillTx/>
                <a:latin typeface="Cambria" pitchFamily="34" charset="0"/>
                <a:ea typeface="Cambria" pitchFamily="34" charset="-122"/>
                <a:cs typeface="Cambria" pitchFamily="34" charset="-120"/>
              </a:rPr>
              <a:t>The Kitchen Map</a:t>
            </a:r>
            <a:endPar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Shape 1"/>
          <p:cNvSpPr/>
          <p:nvPr/>
        </p:nvSpPr>
        <p:spPr>
          <a:xfrm>
            <a:off x="8229600" y="292608"/>
            <a:ext cx="502920" cy="502920"/>
          </a:xfrm>
          <a:prstGeom prst="ellipse">
            <a:avLst/>
          </a:prstGeom>
          <a:solidFill>
            <a:srgbClr val="E7E8D1"/>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4" name="Image 0" descr="preencoded.png"/>
          <p:cNvPicPr>
            <a:picLocks noChangeAspect="1"/>
          </p:cNvPicPr>
          <p:nvPr/>
        </p:nvPicPr>
        <p:blipFill>
          <a:blip r:embed="rId3"/>
          <a:stretch>
            <a:fillRect/>
          </a:stretch>
        </p:blipFill>
        <p:spPr>
          <a:xfrm>
            <a:off x="8348472" y="411480"/>
            <a:ext cx="265176" cy="265176"/>
          </a:xfrm>
          <a:prstGeom prst="rect">
            <a:avLst/>
          </a:prstGeom>
        </p:spPr>
      </p:pic>
      <p:sp>
        <p:nvSpPr>
          <p:cNvPr id="5" name="Text 2"/>
          <p:cNvSpPr/>
          <p:nvPr/>
        </p:nvSpPr>
        <p:spPr>
          <a:xfrm>
            <a:off x="457200" y="868680"/>
            <a:ext cx="8229600" cy="320040"/>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777777"/>
                </a:solidFill>
                <a:effectLst/>
                <a:uLnTx/>
                <a:uFillTx/>
                <a:latin typeface="Calibri" pitchFamily="34" charset="0"/>
                <a:ea typeface="Calibri" pitchFamily="34" charset="-122"/>
                <a:cs typeface="Calibri" pitchFamily="34" charset="-120"/>
              </a:rPr>
              <a:t>Four panes, arranged just like your RStudio window:</a:t>
            </a:r>
            <a:endPar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Shape 3"/>
          <p:cNvSpPr/>
          <p:nvPr/>
        </p:nvSpPr>
        <p:spPr>
          <a:xfrm>
            <a:off x="457200" y="1325880"/>
            <a:ext cx="4023360" cy="1645920"/>
          </a:xfrm>
          <a:prstGeom prst="roundRect">
            <a:avLst>
              <a:gd name="adj" fmla="val 4444"/>
            </a:avLst>
          </a:prstGeom>
          <a:solidFill>
            <a:srgbClr val="F3F4E9"/>
          </a:solidFill>
          <a:ln w="12700">
            <a:solidFill>
              <a:srgbClr val="A7BEAE"/>
            </a:solidFill>
            <a:prstDash val="solid"/>
          </a:ln>
          <a:effectLst>
            <a:outerShdw blurRad="101600" dist="25400" dir="2700000" algn="bl" rotWithShape="0">
              <a:srgbClr val="000000">
                <a:alpha val="14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 name="Text 4"/>
          <p:cNvSpPr/>
          <p:nvPr/>
        </p:nvSpPr>
        <p:spPr>
          <a:xfrm>
            <a:off x="640080" y="1435608"/>
            <a:ext cx="3657600" cy="36576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00" b="1" i="0" u="none" strike="noStrike" kern="1200" cap="none" spc="0" normalizeH="0" baseline="0" noProof="0" dirty="0">
                <a:ln>
                  <a:noFill/>
                </a:ln>
                <a:solidFill>
                  <a:srgbClr val="B85042"/>
                </a:solidFill>
                <a:effectLst/>
                <a:uLnTx/>
                <a:uFillTx/>
                <a:latin typeface="Calibri" pitchFamily="34" charset="0"/>
                <a:ea typeface="Calibri" pitchFamily="34" charset="-122"/>
                <a:cs typeface="Calibri" pitchFamily="34" charset="-120"/>
              </a:rPr>
              <a:t>The Recipe Card</a:t>
            </a:r>
            <a:endParaRPr kumimoji="0" lang="en-US" sz="17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Text 5"/>
          <p:cNvSpPr/>
          <p:nvPr/>
        </p:nvSpPr>
        <p:spPr>
          <a:xfrm>
            <a:off x="640080" y="1801368"/>
            <a:ext cx="3657600" cy="27432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333333"/>
                </a:solidFill>
                <a:effectLst/>
                <a:uLnTx/>
                <a:uFillTx/>
                <a:latin typeface="Calibri" pitchFamily="34" charset="0"/>
                <a:ea typeface="Calibri" pitchFamily="34" charset="-122"/>
                <a:cs typeface="Calibri" pitchFamily="34" charset="-120"/>
              </a:rPr>
              <a:t>Script Editor  ·  top-left</a:t>
            </a: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 name="Text 6"/>
          <p:cNvSpPr/>
          <p:nvPr/>
        </p:nvSpPr>
        <p:spPr>
          <a:xfrm>
            <a:off x="640080" y="2112264"/>
            <a:ext cx="3657600" cy="73152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555555"/>
                </a:solidFill>
                <a:effectLst/>
                <a:uLnTx/>
                <a:uFillTx/>
                <a:latin typeface="Calibri" pitchFamily="34" charset="0"/>
                <a:ea typeface="Calibri" pitchFamily="34" charset="-122"/>
                <a:cs typeface="Calibri" pitchFamily="34" charset="-120"/>
              </a:rPr>
              <a:t>Write the steps down so anyone can make the dish again</a:t>
            </a:r>
            <a:endParaRPr kumimoji="0" lang="en-US" sz="13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0" name="Shape 7"/>
          <p:cNvSpPr/>
          <p:nvPr/>
        </p:nvSpPr>
        <p:spPr>
          <a:xfrm>
            <a:off x="4663440" y="1325880"/>
            <a:ext cx="4023360" cy="1645920"/>
          </a:xfrm>
          <a:prstGeom prst="roundRect">
            <a:avLst>
              <a:gd name="adj" fmla="val 4444"/>
            </a:avLst>
          </a:prstGeom>
          <a:solidFill>
            <a:srgbClr val="F3F4E9"/>
          </a:solidFill>
          <a:ln w="12700">
            <a:solidFill>
              <a:srgbClr val="A7BEAE"/>
            </a:solidFill>
            <a:prstDash val="solid"/>
          </a:ln>
          <a:effectLst>
            <a:outerShdw blurRad="101600" dist="25400" dir="2700000" algn="bl" rotWithShape="0">
              <a:srgbClr val="000000">
                <a:alpha val="14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 name="Text 8"/>
          <p:cNvSpPr/>
          <p:nvPr/>
        </p:nvSpPr>
        <p:spPr>
          <a:xfrm>
            <a:off x="4846320" y="1435608"/>
            <a:ext cx="3657600" cy="36576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00" b="1" i="0" u="none" strike="noStrike" kern="1200" cap="none" spc="0" normalizeH="0" baseline="0" noProof="0" dirty="0">
                <a:ln>
                  <a:noFill/>
                </a:ln>
                <a:solidFill>
                  <a:srgbClr val="B85042"/>
                </a:solidFill>
                <a:effectLst/>
                <a:uLnTx/>
                <a:uFillTx/>
                <a:latin typeface="Calibri" pitchFamily="34" charset="0"/>
                <a:ea typeface="Calibri" pitchFamily="34" charset="-122"/>
                <a:cs typeface="Calibri" pitchFamily="34" charset="-120"/>
              </a:rPr>
              <a:t>The Fridge &amp; Pantry</a:t>
            </a:r>
            <a:endParaRPr kumimoji="0" lang="en-US" sz="17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2" name="Text 9"/>
          <p:cNvSpPr/>
          <p:nvPr/>
        </p:nvSpPr>
        <p:spPr>
          <a:xfrm>
            <a:off x="4846320" y="1801368"/>
            <a:ext cx="3657600" cy="27432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333333"/>
                </a:solidFill>
                <a:effectLst/>
                <a:uLnTx/>
                <a:uFillTx/>
                <a:latin typeface="Calibri" pitchFamily="34" charset="0"/>
                <a:ea typeface="Calibri" pitchFamily="34" charset="-122"/>
                <a:cs typeface="Calibri" pitchFamily="34" charset="-120"/>
              </a:rPr>
              <a:t>Environment  ·  top-right</a:t>
            </a: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3" name="Text 10"/>
          <p:cNvSpPr/>
          <p:nvPr/>
        </p:nvSpPr>
        <p:spPr>
          <a:xfrm>
            <a:off x="4846320" y="2112264"/>
            <a:ext cx="3657600" cy="73152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555555"/>
                </a:solidFill>
                <a:effectLst/>
                <a:uLnTx/>
                <a:uFillTx/>
                <a:latin typeface="Calibri" pitchFamily="34" charset="0"/>
                <a:ea typeface="Calibri" pitchFamily="34" charset="-122"/>
                <a:cs typeface="Calibri" pitchFamily="34" charset="-120"/>
              </a:rPr>
              <a:t>Everything you've prepped and stored, ready to use</a:t>
            </a:r>
            <a:endParaRPr kumimoji="0" lang="en-US" sz="13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4" name="Shape 11"/>
          <p:cNvSpPr/>
          <p:nvPr/>
        </p:nvSpPr>
        <p:spPr>
          <a:xfrm>
            <a:off x="457200" y="3154680"/>
            <a:ext cx="4023360" cy="1645920"/>
          </a:xfrm>
          <a:prstGeom prst="roundRect">
            <a:avLst>
              <a:gd name="adj" fmla="val 4444"/>
            </a:avLst>
          </a:prstGeom>
          <a:solidFill>
            <a:srgbClr val="F3F4E9"/>
          </a:solidFill>
          <a:ln w="12700">
            <a:solidFill>
              <a:srgbClr val="A7BEAE"/>
            </a:solidFill>
            <a:prstDash val="solid"/>
          </a:ln>
          <a:effectLst>
            <a:outerShdw blurRad="101600" dist="25400" dir="2700000" algn="bl" rotWithShape="0">
              <a:srgbClr val="000000">
                <a:alpha val="14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5" name="Text 12"/>
          <p:cNvSpPr/>
          <p:nvPr/>
        </p:nvSpPr>
        <p:spPr>
          <a:xfrm>
            <a:off x="640080" y="3264408"/>
            <a:ext cx="3657600" cy="36576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00" b="1" i="0" u="none" strike="noStrike" kern="1200" cap="none" spc="0" normalizeH="0" baseline="0" noProof="0" dirty="0">
                <a:ln>
                  <a:noFill/>
                </a:ln>
                <a:solidFill>
                  <a:srgbClr val="B85042"/>
                </a:solidFill>
                <a:effectLst/>
                <a:uLnTx/>
                <a:uFillTx/>
                <a:latin typeface="Calibri" pitchFamily="34" charset="0"/>
                <a:ea typeface="Calibri" pitchFamily="34" charset="-122"/>
                <a:cs typeface="Calibri" pitchFamily="34" charset="-120"/>
              </a:rPr>
              <a:t>The Countertop</a:t>
            </a:r>
            <a:endParaRPr kumimoji="0" lang="en-US" sz="17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6" name="Text 13"/>
          <p:cNvSpPr/>
          <p:nvPr/>
        </p:nvSpPr>
        <p:spPr>
          <a:xfrm>
            <a:off x="640080" y="3630168"/>
            <a:ext cx="3657600" cy="27432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333333"/>
                </a:solidFill>
                <a:effectLst/>
                <a:uLnTx/>
                <a:uFillTx/>
                <a:latin typeface="Calibri" pitchFamily="34" charset="0"/>
                <a:ea typeface="Calibri" pitchFamily="34" charset="-122"/>
                <a:cs typeface="Calibri" pitchFamily="34" charset="-120"/>
              </a:rPr>
              <a:t>Console  ·  bottom-left</a:t>
            </a: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7" name="Text 14"/>
          <p:cNvSpPr/>
          <p:nvPr/>
        </p:nvSpPr>
        <p:spPr>
          <a:xfrm>
            <a:off x="640080" y="3941064"/>
            <a:ext cx="3657600" cy="73152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555555"/>
                </a:solidFill>
                <a:effectLst/>
                <a:uLnTx/>
                <a:uFillTx/>
                <a:latin typeface="Calibri" pitchFamily="34" charset="0"/>
                <a:ea typeface="Calibri" pitchFamily="34" charset="-122"/>
                <a:cs typeface="Calibri" pitchFamily="34" charset="-120"/>
              </a:rPr>
              <a:t>Cook right now, by hand — fast, but nothing is saved</a:t>
            </a:r>
            <a:endParaRPr kumimoji="0" lang="en-US" sz="13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8" name="Shape 15"/>
          <p:cNvSpPr/>
          <p:nvPr/>
        </p:nvSpPr>
        <p:spPr>
          <a:xfrm>
            <a:off x="4663440" y="3154680"/>
            <a:ext cx="4023360" cy="1645920"/>
          </a:xfrm>
          <a:prstGeom prst="roundRect">
            <a:avLst>
              <a:gd name="adj" fmla="val 4444"/>
            </a:avLst>
          </a:prstGeom>
          <a:solidFill>
            <a:srgbClr val="F3F4E9"/>
          </a:solidFill>
          <a:ln w="12700">
            <a:solidFill>
              <a:srgbClr val="A7BEAE"/>
            </a:solidFill>
            <a:prstDash val="solid"/>
          </a:ln>
          <a:effectLst>
            <a:outerShdw blurRad="101600" dist="25400" dir="2700000" algn="bl" rotWithShape="0">
              <a:srgbClr val="000000">
                <a:alpha val="14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9" name="Text 16"/>
          <p:cNvSpPr/>
          <p:nvPr/>
        </p:nvSpPr>
        <p:spPr>
          <a:xfrm>
            <a:off x="4846320" y="3264408"/>
            <a:ext cx="3657600" cy="36576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00" b="1" i="0" u="none" strike="noStrike" kern="1200" cap="none" spc="0" normalizeH="0" baseline="0" noProof="0" dirty="0">
                <a:ln>
                  <a:noFill/>
                </a:ln>
                <a:solidFill>
                  <a:srgbClr val="B85042"/>
                </a:solidFill>
                <a:effectLst/>
                <a:uLnTx/>
                <a:uFillTx/>
                <a:latin typeface="Calibri" pitchFamily="34" charset="0"/>
                <a:ea typeface="Calibri" pitchFamily="34" charset="-122"/>
                <a:cs typeface="Calibri" pitchFamily="34" charset="-120"/>
              </a:rPr>
              <a:t>Cookbook Shelf &amp; Serving Window</a:t>
            </a:r>
            <a:endParaRPr kumimoji="0" lang="en-US" sz="17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0" name="Text 17"/>
          <p:cNvSpPr/>
          <p:nvPr/>
        </p:nvSpPr>
        <p:spPr>
          <a:xfrm>
            <a:off x="4846320" y="3630168"/>
            <a:ext cx="3657600" cy="27432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333333"/>
                </a:solidFill>
                <a:effectLst/>
                <a:uLnTx/>
                <a:uFillTx/>
                <a:latin typeface="Calibri" pitchFamily="34" charset="0"/>
                <a:ea typeface="Calibri" pitchFamily="34" charset="-122"/>
                <a:cs typeface="Calibri" pitchFamily="34" charset="-120"/>
              </a:rPr>
              <a:t>Plots / Packages / Help  ·  bottom-right</a:t>
            </a: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1" name="Text 18"/>
          <p:cNvSpPr/>
          <p:nvPr/>
        </p:nvSpPr>
        <p:spPr>
          <a:xfrm>
            <a:off x="4846320" y="3941064"/>
            <a:ext cx="3657600" cy="73152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555555"/>
                </a:solidFill>
                <a:effectLst/>
                <a:uLnTx/>
                <a:uFillTx/>
                <a:latin typeface="Calibri" pitchFamily="34" charset="0"/>
                <a:ea typeface="Calibri" pitchFamily="34" charset="-122"/>
                <a:cs typeface="Calibri" pitchFamily="34" charset="-120"/>
              </a:rPr>
              <a:t>Finished dishes appear here; cookbooks live here too</a:t>
            </a:r>
            <a:endParaRPr kumimoji="0" lang="en-US" sz="13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457200" y="274320"/>
            <a:ext cx="7589520" cy="548640"/>
          </a:xfrm>
          <a:prstGeom prst="rect">
            <a:avLst/>
          </a:prstGeom>
          <a:noFill/>
          <a:ln/>
        </p:spPr>
        <p:txBody>
          <a:bodyPr wrap="square" rtlCol="0" anchor="ctr"/>
          <a:lstStyle/>
          <a:p>
            <a:pPr marL="0" indent="0">
              <a:buNone/>
            </a:pPr>
            <a:r>
              <a:rPr lang="en-US" sz="3600" b="1" dirty="0">
                <a:solidFill>
                  <a:srgbClr val="333333"/>
                </a:solidFill>
                <a:latin typeface="Cambria" pitchFamily="34" charset="0"/>
                <a:ea typeface="Cambria" pitchFamily="34" charset="-122"/>
                <a:cs typeface="Cambria" pitchFamily="34" charset="-120"/>
              </a:rPr>
              <a:t>Choose Your Kitchen: Projects</a:t>
            </a:r>
            <a:endParaRPr lang="en-US" sz="3600" dirty="0"/>
          </a:p>
        </p:txBody>
      </p:sp>
      <p:sp>
        <p:nvSpPr>
          <p:cNvPr id="3" name="Shape 1"/>
          <p:cNvSpPr/>
          <p:nvPr/>
        </p:nvSpPr>
        <p:spPr>
          <a:xfrm>
            <a:off x="8229600" y="292608"/>
            <a:ext cx="502920" cy="502920"/>
          </a:xfrm>
          <a:prstGeom prst="ellipse">
            <a:avLst/>
          </a:prstGeom>
          <a:solidFill>
            <a:srgbClr val="E7E8D1"/>
          </a:solidFill>
          <a:ln/>
        </p:spPr>
        <p:txBody>
          <a:bodyPr/>
          <a:lstStyle/>
          <a:p>
            <a:endParaRPr lang="en-US"/>
          </a:p>
        </p:txBody>
      </p:sp>
      <p:pic>
        <p:nvPicPr>
          <p:cNvPr id="4" name="Image 0" descr="preencoded.png"/>
          <p:cNvPicPr>
            <a:picLocks noChangeAspect="1"/>
          </p:cNvPicPr>
          <p:nvPr/>
        </p:nvPicPr>
        <p:blipFill>
          <a:blip r:embed="rId3"/>
          <a:stretch>
            <a:fillRect/>
          </a:stretch>
        </p:blipFill>
        <p:spPr>
          <a:xfrm>
            <a:off x="8348472" y="411480"/>
            <a:ext cx="265176" cy="265176"/>
          </a:xfrm>
          <a:prstGeom prst="rect">
            <a:avLst/>
          </a:prstGeom>
        </p:spPr>
      </p:pic>
      <p:sp>
        <p:nvSpPr>
          <p:cNvPr id="5" name="Text 2"/>
          <p:cNvSpPr/>
          <p:nvPr/>
        </p:nvSpPr>
        <p:spPr>
          <a:xfrm>
            <a:off x="457200" y="868680"/>
            <a:ext cx="8229600" cy="320040"/>
          </a:xfrm>
          <a:prstGeom prst="rect">
            <a:avLst/>
          </a:prstGeom>
          <a:noFill/>
          <a:ln/>
        </p:spPr>
        <p:txBody>
          <a:bodyPr wrap="square" rtlCol="0" anchor="ctr"/>
          <a:lstStyle/>
          <a:p>
            <a:pPr marL="0" indent="0">
              <a:buNone/>
            </a:pPr>
            <a:r>
              <a:rPr lang="en-US" sz="1600" dirty="0">
                <a:solidFill>
                  <a:srgbClr val="777777"/>
                </a:solidFill>
                <a:latin typeface="Calibri" pitchFamily="34" charset="0"/>
                <a:ea typeface="Calibri" pitchFamily="34" charset="-122"/>
                <a:cs typeface="Calibri" pitchFamily="34" charset="-120"/>
              </a:rPr>
              <a:t>One course/project = one dedicated kitchen. Every ingredient, recipe, and dish in one place.</a:t>
            </a:r>
            <a:endParaRPr lang="en-US" sz="1600" dirty="0"/>
          </a:p>
        </p:txBody>
      </p:sp>
      <p:sp>
        <p:nvSpPr>
          <p:cNvPr id="6" name="Shape 3"/>
          <p:cNvSpPr/>
          <p:nvPr/>
        </p:nvSpPr>
        <p:spPr>
          <a:xfrm>
            <a:off x="457200" y="1325880"/>
            <a:ext cx="4023360" cy="2606040"/>
          </a:xfrm>
          <a:prstGeom prst="roundRect">
            <a:avLst>
              <a:gd name="adj" fmla="val 2807"/>
            </a:avLst>
          </a:prstGeom>
          <a:solidFill>
            <a:srgbClr val="F3F4E9"/>
          </a:solidFill>
          <a:ln w="12700">
            <a:solidFill>
              <a:srgbClr val="A7BEAE"/>
            </a:solidFill>
            <a:prstDash val="solid"/>
          </a:ln>
          <a:effectLst>
            <a:outerShdw blurRad="101600" dist="25400" dir="2700000" algn="bl" rotWithShape="0">
              <a:srgbClr val="000000">
                <a:alpha val="14000"/>
              </a:srgbClr>
            </a:outerShdw>
          </a:effectLst>
        </p:spPr>
        <p:txBody>
          <a:bodyPr/>
          <a:lstStyle/>
          <a:p>
            <a:endParaRPr lang="en-US"/>
          </a:p>
        </p:txBody>
      </p:sp>
      <p:sp>
        <p:nvSpPr>
          <p:cNvPr id="7" name="Text 4"/>
          <p:cNvSpPr/>
          <p:nvPr/>
        </p:nvSpPr>
        <p:spPr>
          <a:xfrm>
            <a:off x="685800" y="1481328"/>
            <a:ext cx="3566160" cy="320040"/>
          </a:xfrm>
          <a:prstGeom prst="rect">
            <a:avLst/>
          </a:prstGeom>
          <a:noFill/>
          <a:ln/>
        </p:spPr>
        <p:txBody>
          <a:bodyPr wrap="square" lIns="0" tIns="0" rIns="0" bIns="0" rtlCol="0" anchor="ctr"/>
          <a:lstStyle/>
          <a:p>
            <a:pPr marL="0" indent="0">
              <a:buNone/>
            </a:pPr>
            <a:r>
              <a:rPr lang="en-US" sz="1600" b="1" dirty="0">
                <a:solidFill>
                  <a:srgbClr val="B85042"/>
                </a:solidFill>
                <a:latin typeface="Calibri" pitchFamily="34" charset="0"/>
                <a:ea typeface="Calibri" pitchFamily="34" charset="-122"/>
                <a:cs typeface="Calibri" pitchFamily="34" charset="-120"/>
              </a:rPr>
              <a:t>Build it once:</a:t>
            </a:r>
            <a:endParaRPr lang="en-US" sz="1600" dirty="0"/>
          </a:p>
        </p:txBody>
      </p:sp>
      <p:sp>
        <p:nvSpPr>
          <p:cNvPr id="8" name="Text 5"/>
          <p:cNvSpPr/>
          <p:nvPr/>
        </p:nvSpPr>
        <p:spPr>
          <a:xfrm>
            <a:off x="685800" y="1828800"/>
            <a:ext cx="3611880" cy="2011680"/>
          </a:xfrm>
          <a:prstGeom prst="rect">
            <a:avLst/>
          </a:prstGeom>
          <a:noFill/>
          <a:ln/>
        </p:spPr>
        <p:txBody>
          <a:bodyPr wrap="square" rtlCol="0" anchor="ctr"/>
          <a:lstStyle/>
          <a:p>
            <a:pPr marL="342900" indent="-342900">
              <a:spcAft>
                <a:spcPts val="1000"/>
              </a:spcAft>
              <a:buSzPct val="100000"/>
              <a:buFont typeface="+mj-lt"/>
              <a:buAutoNum type="arabicPeriod"/>
            </a:pPr>
            <a:r>
              <a:rPr lang="en-US" sz="1600" dirty="0">
                <a:solidFill>
                  <a:srgbClr val="555555"/>
                </a:solidFill>
                <a:latin typeface="Calibri" pitchFamily="34" charset="0"/>
                <a:ea typeface="Calibri" pitchFamily="34" charset="-122"/>
                <a:cs typeface="Calibri" pitchFamily="34" charset="-120"/>
              </a:rPr>
              <a:t>File → New Project → New Directory</a:t>
            </a:r>
            <a:endParaRPr lang="en-US" sz="1600" dirty="0"/>
          </a:p>
          <a:p>
            <a:pPr marL="342900" indent="-342900">
              <a:spcAft>
                <a:spcPts val="1000"/>
              </a:spcAft>
              <a:buSzPct val="100000"/>
              <a:buFont typeface="+mj-lt"/>
              <a:buAutoNum type="arabicPeriod"/>
            </a:pPr>
            <a:r>
              <a:rPr lang="en-US" sz="1600" dirty="0">
                <a:solidFill>
                  <a:srgbClr val="555555"/>
                </a:solidFill>
                <a:latin typeface="Calibri" pitchFamily="34" charset="0"/>
                <a:ea typeface="Calibri" pitchFamily="34" charset="-122"/>
                <a:cs typeface="Calibri" pitchFamily="34" charset="-120"/>
              </a:rPr>
              <a:t>Name it psych-stats, save in Documents (not Downloads)</a:t>
            </a:r>
            <a:endParaRPr lang="en-US" sz="1600" dirty="0"/>
          </a:p>
          <a:p>
            <a:pPr marL="342900" indent="-342900">
              <a:spcAft>
                <a:spcPts val="1000"/>
              </a:spcAft>
              <a:buSzPct val="100000"/>
              <a:buFont typeface="+mj-lt"/>
              <a:buAutoNum type="arabicPeriod"/>
            </a:pPr>
            <a:r>
              <a:rPr lang="en-US" sz="1600" dirty="0">
                <a:solidFill>
                  <a:srgbClr val="555555"/>
                </a:solidFill>
                <a:latin typeface="Calibri" pitchFamily="34" charset="0"/>
                <a:ea typeface="Calibri" pitchFamily="34" charset="-122"/>
                <a:cs typeface="Calibri" pitchFamily="34" charset="-120"/>
              </a:rPr>
              <a:t>Create Project — the Files pane now shows this kitchen's cabinets</a:t>
            </a:r>
            <a:endParaRPr lang="en-US" sz="1600" dirty="0"/>
          </a:p>
        </p:txBody>
      </p:sp>
      <p:sp>
        <p:nvSpPr>
          <p:cNvPr id="9" name="Shape 6"/>
          <p:cNvSpPr/>
          <p:nvPr/>
        </p:nvSpPr>
        <p:spPr>
          <a:xfrm>
            <a:off x="4846320" y="1463040"/>
            <a:ext cx="502920" cy="502920"/>
          </a:xfrm>
          <a:prstGeom prst="ellipse">
            <a:avLst/>
          </a:prstGeom>
          <a:solidFill>
            <a:srgbClr val="E7E8D1"/>
          </a:solidFill>
          <a:ln/>
        </p:spPr>
        <p:txBody>
          <a:bodyPr/>
          <a:lstStyle/>
          <a:p>
            <a:endParaRPr lang="en-US"/>
          </a:p>
        </p:txBody>
      </p:sp>
      <p:pic>
        <p:nvPicPr>
          <p:cNvPr id="10" name="Image 1" descr="preencoded.png"/>
          <p:cNvPicPr>
            <a:picLocks noChangeAspect="1"/>
          </p:cNvPicPr>
          <p:nvPr/>
        </p:nvPicPr>
        <p:blipFill>
          <a:blip r:embed="rId3"/>
          <a:stretch>
            <a:fillRect/>
          </a:stretch>
        </p:blipFill>
        <p:spPr>
          <a:xfrm>
            <a:off x="4974336" y="1591056"/>
            <a:ext cx="246888" cy="246888"/>
          </a:xfrm>
          <a:prstGeom prst="rect">
            <a:avLst/>
          </a:prstGeom>
        </p:spPr>
      </p:pic>
      <p:sp>
        <p:nvSpPr>
          <p:cNvPr id="11" name="Text 7"/>
          <p:cNvSpPr/>
          <p:nvPr/>
        </p:nvSpPr>
        <p:spPr>
          <a:xfrm>
            <a:off x="5486400" y="1417320"/>
            <a:ext cx="3291840" cy="365760"/>
          </a:xfrm>
          <a:prstGeom prst="rect">
            <a:avLst/>
          </a:prstGeom>
          <a:noFill/>
          <a:ln/>
        </p:spPr>
        <p:txBody>
          <a:bodyPr wrap="square" lIns="0" tIns="0" rIns="0" bIns="0" rtlCol="0" anchor="ctr"/>
          <a:lstStyle/>
          <a:p>
            <a:pPr marL="0" indent="0">
              <a:buNone/>
            </a:pPr>
            <a:r>
              <a:rPr lang="en-US" b="1" dirty="0">
                <a:solidFill>
                  <a:srgbClr val="333333"/>
                </a:solidFill>
                <a:latin typeface="Calibri" pitchFamily="34" charset="0"/>
                <a:ea typeface="Calibri" pitchFamily="34" charset="-122"/>
                <a:cs typeface="Calibri" pitchFamily="34" charset="-120"/>
              </a:rPr>
              <a:t>The .Rproj file is the key</a:t>
            </a:r>
            <a:endParaRPr lang="en-US" dirty="0"/>
          </a:p>
        </p:txBody>
      </p:sp>
      <p:sp>
        <p:nvSpPr>
          <p:cNvPr id="12" name="Text 8"/>
          <p:cNvSpPr/>
          <p:nvPr/>
        </p:nvSpPr>
        <p:spPr>
          <a:xfrm>
            <a:off x="5486400" y="1764792"/>
            <a:ext cx="3291840" cy="868680"/>
          </a:xfrm>
          <a:prstGeom prst="rect">
            <a:avLst/>
          </a:prstGeom>
          <a:noFill/>
          <a:ln/>
        </p:spPr>
        <p:txBody>
          <a:bodyPr wrap="square" lIns="0" tIns="0" rIns="0" bIns="0" rtlCol="0" anchor="ctr"/>
          <a:lstStyle/>
          <a:p>
            <a:pPr marL="0" indent="0">
              <a:buNone/>
            </a:pPr>
            <a:r>
              <a:rPr lang="en-US" sz="1600" dirty="0">
                <a:solidFill>
                  <a:srgbClr val="666666"/>
                </a:solidFill>
                <a:latin typeface="Calibri" pitchFamily="34" charset="0"/>
                <a:ea typeface="Calibri" pitchFamily="34" charset="-122"/>
                <a:cs typeface="Calibri" pitchFamily="34" charset="-120"/>
              </a:rPr>
              <a:t>Start every session by double-clicking it, not by opening RStudio directly</a:t>
            </a:r>
            <a:endParaRPr lang="en-US" sz="1600" dirty="0"/>
          </a:p>
        </p:txBody>
      </p:sp>
      <p:sp>
        <p:nvSpPr>
          <p:cNvPr id="13" name="Shape 9"/>
          <p:cNvSpPr/>
          <p:nvPr/>
        </p:nvSpPr>
        <p:spPr>
          <a:xfrm>
            <a:off x="4846320" y="2743200"/>
            <a:ext cx="502920" cy="502920"/>
          </a:xfrm>
          <a:prstGeom prst="ellipse">
            <a:avLst/>
          </a:prstGeom>
          <a:solidFill>
            <a:srgbClr val="E7E8D1"/>
          </a:solidFill>
          <a:ln/>
        </p:spPr>
        <p:txBody>
          <a:bodyPr/>
          <a:lstStyle/>
          <a:p>
            <a:endParaRPr lang="en-US"/>
          </a:p>
        </p:txBody>
      </p:sp>
      <p:pic>
        <p:nvPicPr>
          <p:cNvPr id="14" name="Image 2" descr="preencoded.png"/>
          <p:cNvPicPr>
            <a:picLocks noChangeAspect="1"/>
          </p:cNvPicPr>
          <p:nvPr/>
        </p:nvPicPr>
        <p:blipFill>
          <a:blip r:embed="rId4"/>
          <a:stretch>
            <a:fillRect/>
          </a:stretch>
        </p:blipFill>
        <p:spPr>
          <a:xfrm>
            <a:off x="4974336" y="2871216"/>
            <a:ext cx="246888" cy="246888"/>
          </a:xfrm>
          <a:prstGeom prst="rect">
            <a:avLst/>
          </a:prstGeom>
        </p:spPr>
      </p:pic>
      <p:sp>
        <p:nvSpPr>
          <p:cNvPr id="15" name="Text 10"/>
          <p:cNvSpPr/>
          <p:nvPr/>
        </p:nvSpPr>
        <p:spPr>
          <a:xfrm>
            <a:off x="5486400" y="2697480"/>
            <a:ext cx="3291840" cy="365760"/>
          </a:xfrm>
          <a:prstGeom prst="rect">
            <a:avLst/>
          </a:prstGeom>
          <a:noFill/>
          <a:ln/>
        </p:spPr>
        <p:txBody>
          <a:bodyPr wrap="square" lIns="0" tIns="0" rIns="0" bIns="0" rtlCol="0" anchor="ctr"/>
          <a:lstStyle/>
          <a:p>
            <a:pPr marL="0" indent="0">
              <a:buNone/>
            </a:pPr>
            <a:r>
              <a:rPr lang="en-US" b="1" dirty="0">
                <a:solidFill>
                  <a:srgbClr val="333333"/>
                </a:solidFill>
                <a:latin typeface="Calibri" pitchFamily="34" charset="0"/>
                <a:ea typeface="Calibri" pitchFamily="34" charset="-122"/>
                <a:cs typeface="Calibri" pitchFamily="34" charset="-120"/>
              </a:rPr>
              <a:t>The working directory is where you stand</a:t>
            </a:r>
            <a:endParaRPr lang="en-US" dirty="0"/>
          </a:p>
        </p:txBody>
      </p:sp>
      <p:sp>
        <p:nvSpPr>
          <p:cNvPr id="16" name="Text 11"/>
          <p:cNvSpPr/>
          <p:nvPr/>
        </p:nvSpPr>
        <p:spPr>
          <a:xfrm>
            <a:off x="5486400" y="3044952"/>
            <a:ext cx="3291840" cy="868680"/>
          </a:xfrm>
          <a:prstGeom prst="rect">
            <a:avLst/>
          </a:prstGeom>
          <a:noFill/>
          <a:ln/>
        </p:spPr>
        <p:txBody>
          <a:bodyPr wrap="square" lIns="0" tIns="0" rIns="0" bIns="0" rtlCol="0" anchor="ctr"/>
          <a:lstStyle/>
          <a:p>
            <a:pPr marL="0" indent="0">
              <a:buNone/>
            </a:pPr>
            <a:r>
              <a:rPr lang="en-US" sz="1600" dirty="0">
                <a:solidFill>
                  <a:srgbClr val="666666"/>
                </a:solidFill>
                <a:latin typeface="Calibri" pitchFamily="34" charset="0"/>
                <a:ea typeface="Calibri" pitchFamily="34" charset="-122"/>
                <a:cs typeface="Calibri" pitchFamily="34" charset="-120"/>
              </a:rPr>
              <a:t>“File not found” usually means: wrong kitchen, not that the ingredient is missing</a:t>
            </a:r>
            <a:endParaRPr lang="en-US" sz="1600" dirty="0"/>
          </a:p>
        </p:txBody>
      </p:sp>
      <p:sp>
        <p:nvSpPr>
          <p:cNvPr id="17" name="Text 12"/>
          <p:cNvSpPr/>
          <p:nvPr/>
        </p:nvSpPr>
        <p:spPr>
          <a:xfrm>
            <a:off x="457200" y="4206240"/>
            <a:ext cx="8229600" cy="457200"/>
          </a:xfrm>
          <a:prstGeom prst="rect">
            <a:avLst/>
          </a:prstGeom>
          <a:noFill/>
          <a:ln/>
        </p:spPr>
        <p:txBody>
          <a:bodyPr wrap="square" rtlCol="0" anchor="ctr"/>
          <a:lstStyle/>
          <a:p>
            <a:pPr marL="0" indent="0" algn="ctr">
              <a:buNone/>
            </a:pPr>
            <a:r>
              <a:rPr lang="en-US" sz="2400" b="1" i="1" dirty="0">
                <a:solidFill>
                  <a:srgbClr val="B85042"/>
                </a:solidFill>
                <a:latin typeface="Cambria" pitchFamily="34" charset="0"/>
                <a:ea typeface="Cambria" pitchFamily="34" charset="-122"/>
                <a:cs typeface="Cambria" pitchFamily="34" charset="-120"/>
              </a:rPr>
              <a:t>Walk into the right kitchen first. Then start cooking.</a:t>
            </a:r>
            <a:endParaRPr lang="en-US" sz="24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457200" y="274320"/>
            <a:ext cx="8229600" cy="548640"/>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333333"/>
                </a:solidFill>
                <a:effectLst/>
                <a:uLnTx/>
                <a:uFillTx/>
                <a:latin typeface="Cambria" pitchFamily="34" charset="0"/>
                <a:ea typeface="Cambria" pitchFamily="34" charset="-122"/>
                <a:cs typeface="Cambria" pitchFamily="34" charset="-120"/>
              </a:rPr>
              <a:t>Rule #1 of the Kitchen</a:t>
            </a:r>
            <a:endPar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Shape 1"/>
          <p:cNvSpPr/>
          <p:nvPr/>
        </p:nvSpPr>
        <p:spPr>
          <a:xfrm>
            <a:off x="457200" y="1143000"/>
            <a:ext cx="4023360" cy="2743200"/>
          </a:xfrm>
          <a:prstGeom prst="roundRect">
            <a:avLst>
              <a:gd name="adj" fmla="val 2667"/>
            </a:avLst>
          </a:prstGeom>
          <a:solidFill>
            <a:srgbClr val="F3F4E9"/>
          </a:solidFill>
          <a:ln w="12700">
            <a:solidFill>
              <a:srgbClr val="A7BEAE"/>
            </a:solidFill>
            <a:prstDash val="solid"/>
          </a:ln>
          <a:effectLst>
            <a:outerShdw blurRad="101600" dist="25400" dir="2700000" algn="bl" rotWithShape="0">
              <a:srgbClr val="000000">
                <a:alpha val="14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 name="Shape 2"/>
          <p:cNvSpPr/>
          <p:nvPr/>
        </p:nvSpPr>
        <p:spPr>
          <a:xfrm>
            <a:off x="731520" y="1417320"/>
            <a:ext cx="548640" cy="548640"/>
          </a:xfrm>
          <a:prstGeom prst="ellipse">
            <a:avLst/>
          </a:prstGeom>
          <a:solidFill>
            <a:srgbClr val="B85042"/>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5" name="Image 0" descr="preencoded.png"/>
          <p:cNvPicPr>
            <a:picLocks noChangeAspect="1"/>
          </p:cNvPicPr>
          <p:nvPr/>
        </p:nvPicPr>
        <p:blipFill>
          <a:blip r:embed="rId3"/>
          <a:stretch>
            <a:fillRect/>
          </a:stretch>
        </p:blipFill>
        <p:spPr>
          <a:xfrm>
            <a:off x="864108" y="1549908"/>
            <a:ext cx="283464" cy="283464"/>
          </a:xfrm>
          <a:prstGeom prst="rect">
            <a:avLst/>
          </a:prstGeom>
        </p:spPr>
      </p:pic>
      <p:sp>
        <p:nvSpPr>
          <p:cNvPr id="6" name="Text 3"/>
          <p:cNvSpPr/>
          <p:nvPr/>
        </p:nvSpPr>
        <p:spPr>
          <a:xfrm>
            <a:off x="1417320" y="1481328"/>
            <a:ext cx="2926080" cy="45720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00" b="1" i="0" u="none" strike="noStrike" kern="1200" cap="none" spc="0" normalizeH="0" baseline="0" noProof="0" dirty="0">
                <a:ln>
                  <a:noFill/>
                </a:ln>
                <a:solidFill>
                  <a:srgbClr val="333333"/>
                </a:solidFill>
                <a:effectLst/>
                <a:uLnTx/>
                <a:uFillTx/>
                <a:latin typeface="Calibri" pitchFamily="34" charset="0"/>
                <a:ea typeface="Calibri" pitchFamily="34" charset="-122"/>
                <a:cs typeface="Calibri" pitchFamily="34" charset="-120"/>
              </a:rPr>
              <a:t>The Countertop (Console)</a:t>
            </a:r>
            <a:endParaRPr kumimoji="0" lang="en-US" sz="17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 name="Text 4"/>
          <p:cNvSpPr/>
          <p:nvPr/>
        </p:nvSpPr>
        <p:spPr>
          <a:xfrm>
            <a:off x="731520" y="2240280"/>
            <a:ext cx="3474720" cy="1463040"/>
          </a:xfrm>
          <a:prstGeom prst="rect">
            <a:avLst/>
          </a:prstGeom>
          <a:noFill/>
          <a:ln/>
        </p:spPr>
        <p:txBody>
          <a:bodyPr wrap="square" rtlCol="0" anchor="ctr"/>
          <a:lstStyle/>
          <a:p>
            <a:pPr marL="342900" marR="0" lvl="0" indent="-342900" algn="l" defTabSz="914400" rtl="0" eaLnBrk="1" fontAlgn="auto" latinLnBrk="0" hangingPunct="1">
              <a:lnSpc>
                <a:spcPct val="100000"/>
              </a:lnSpc>
              <a:spcBef>
                <a:spcPts val="0"/>
              </a:spcBef>
              <a:spcAft>
                <a:spcPts val="800"/>
              </a:spcAft>
              <a:buClrTx/>
              <a:buSzPct val="100000"/>
              <a:buFontTx/>
              <a:buChar char="•"/>
              <a:tabLst/>
              <a:defRPr/>
            </a:pPr>
            <a:r>
              <a:rPr kumimoji="0" lang="en-US" sz="1500" b="0" i="0" u="none" strike="noStrike" kern="1200" cap="none" spc="0" normalizeH="0" baseline="0" noProof="0" dirty="0">
                <a:ln>
                  <a:noFill/>
                </a:ln>
                <a:solidFill>
                  <a:srgbClr val="555555"/>
                </a:solidFill>
                <a:effectLst/>
                <a:uLnTx/>
                <a:uFillTx/>
                <a:latin typeface="Calibri" pitchFamily="34" charset="0"/>
                <a:ea typeface="Calibri" pitchFamily="34" charset="-122"/>
                <a:cs typeface="Calibri" pitchFamily="34" charset="-120"/>
              </a:rPr>
              <a:t>Experiment freely</a:t>
            </a:r>
            <a:endParaRPr kumimoji="0" lang="en-US" sz="15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342900" marR="0" lvl="0" indent="-342900" algn="l" defTabSz="914400" rtl="0" eaLnBrk="1" fontAlgn="auto" latinLnBrk="0" hangingPunct="1">
              <a:lnSpc>
                <a:spcPct val="100000"/>
              </a:lnSpc>
              <a:spcBef>
                <a:spcPts val="0"/>
              </a:spcBef>
              <a:spcAft>
                <a:spcPts val="800"/>
              </a:spcAft>
              <a:buClrTx/>
              <a:buSzPct val="100000"/>
              <a:buFontTx/>
              <a:buChar char="•"/>
              <a:tabLst/>
              <a:defRPr/>
            </a:pPr>
            <a:r>
              <a:rPr kumimoji="0" lang="en-US" sz="1500" b="0" i="0" u="none" strike="noStrike" kern="1200" cap="none" spc="0" normalizeH="0" baseline="0" noProof="0" dirty="0">
                <a:ln>
                  <a:noFill/>
                </a:ln>
                <a:solidFill>
                  <a:srgbClr val="555555"/>
                </a:solidFill>
                <a:effectLst/>
                <a:uLnTx/>
                <a:uFillTx/>
                <a:latin typeface="Calibri" pitchFamily="34" charset="0"/>
                <a:ea typeface="Calibri" pitchFamily="34" charset="-122"/>
                <a:cs typeface="Calibri" pitchFamily="34" charset="-120"/>
              </a:rPr>
              <a:t>Taste as you go</a:t>
            </a:r>
            <a:endParaRPr kumimoji="0" lang="en-US" sz="15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342900" marR="0" lvl="0" indent="-342900" algn="l" defTabSz="914400" rtl="0" eaLnBrk="1" fontAlgn="auto" latinLnBrk="0" hangingPunct="1">
              <a:lnSpc>
                <a:spcPct val="100000"/>
              </a:lnSpc>
              <a:spcBef>
                <a:spcPts val="0"/>
              </a:spcBef>
              <a:spcAft>
                <a:spcPts val="800"/>
              </a:spcAft>
              <a:buClrTx/>
              <a:buSzPct val="100000"/>
              <a:buFontTx/>
              <a:buChar char="•"/>
              <a:tabLst/>
              <a:defRPr/>
            </a:pPr>
            <a:r>
              <a:rPr kumimoji="0" lang="en-US" sz="1500" b="0" i="0" u="none" strike="noStrike" kern="1200" cap="none" spc="0" normalizeH="0" baseline="0" noProof="0" dirty="0">
                <a:ln>
                  <a:noFill/>
                </a:ln>
                <a:solidFill>
                  <a:srgbClr val="555555"/>
                </a:solidFill>
                <a:effectLst/>
                <a:uLnTx/>
                <a:uFillTx/>
                <a:latin typeface="Calibri" pitchFamily="34" charset="0"/>
                <a:ea typeface="Calibri" pitchFamily="34" charset="-122"/>
                <a:cs typeface="Calibri" pitchFamily="34" charset="-120"/>
              </a:rPr>
              <a:t>Nothing is saved</a:t>
            </a:r>
            <a:endParaRPr kumimoji="0" lang="en-US" sz="15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Shape 5"/>
          <p:cNvSpPr/>
          <p:nvPr/>
        </p:nvSpPr>
        <p:spPr>
          <a:xfrm>
            <a:off x="4663440" y="1143000"/>
            <a:ext cx="4023360" cy="2743200"/>
          </a:xfrm>
          <a:prstGeom prst="roundRect">
            <a:avLst>
              <a:gd name="adj" fmla="val 2667"/>
            </a:avLst>
          </a:prstGeom>
          <a:solidFill>
            <a:srgbClr val="F3F4E9"/>
          </a:solidFill>
          <a:ln w="12700">
            <a:solidFill>
              <a:srgbClr val="A7BEAE"/>
            </a:solidFill>
            <a:prstDash val="solid"/>
          </a:ln>
          <a:effectLst>
            <a:outerShdw blurRad="101600" dist="25400" dir="2700000" algn="bl" rotWithShape="0">
              <a:srgbClr val="000000">
                <a:alpha val="14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 name="Shape 6"/>
          <p:cNvSpPr/>
          <p:nvPr/>
        </p:nvSpPr>
        <p:spPr>
          <a:xfrm>
            <a:off x="4937760" y="1417320"/>
            <a:ext cx="548640" cy="548640"/>
          </a:xfrm>
          <a:prstGeom prst="ellipse">
            <a:avLst/>
          </a:prstGeom>
          <a:solidFill>
            <a:srgbClr val="B85042"/>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10" name="Image 1" descr="preencoded.png"/>
          <p:cNvPicPr>
            <a:picLocks noChangeAspect="1"/>
          </p:cNvPicPr>
          <p:nvPr/>
        </p:nvPicPr>
        <p:blipFill>
          <a:blip r:embed="rId4">
            <a:biLevel thresh="25000"/>
          </a:blip>
          <a:stretch>
            <a:fillRect/>
          </a:stretch>
        </p:blipFill>
        <p:spPr>
          <a:xfrm>
            <a:off x="5070348" y="1549908"/>
            <a:ext cx="283464" cy="283464"/>
          </a:xfrm>
          <a:prstGeom prst="rect">
            <a:avLst/>
          </a:prstGeom>
          <a:ln>
            <a:noFill/>
          </a:ln>
        </p:spPr>
      </p:pic>
      <p:sp>
        <p:nvSpPr>
          <p:cNvPr id="11" name="Text 7"/>
          <p:cNvSpPr/>
          <p:nvPr/>
        </p:nvSpPr>
        <p:spPr>
          <a:xfrm>
            <a:off x="5623560" y="1481328"/>
            <a:ext cx="2926080" cy="45720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00" b="1" i="0" u="none" strike="noStrike" kern="1200" cap="none" spc="0" normalizeH="0" baseline="0" noProof="0" dirty="0">
                <a:ln>
                  <a:noFill/>
                </a:ln>
                <a:solidFill>
                  <a:srgbClr val="333333"/>
                </a:solidFill>
                <a:effectLst/>
                <a:uLnTx/>
                <a:uFillTx/>
                <a:latin typeface="Calibri" pitchFamily="34" charset="0"/>
                <a:ea typeface="Calibri" pitchFamily="34" charset="-122"/>
                <a:cs typeface="Calibri" pitchFamily="34" charset="-120"/>
              </a:rPr>
              <a:t>The Recipe Card (Script)</a:t>
            </a:r>
            <a:endParaRPr kumimoji="0" lang="en-US" sz="17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2" name="Text 8"/>
          <p:cNvSpPr/>
          <p:nvPr/>
        </p:nvSpPr>
        <p:spPr>
          <a:xfrm>
            <a:off x="4937760" y="2240280"/>
            <a:ext cx="3474720" cy="1463040"/>
          </a:xfrm>
          <a:prstGeom prst="rect">
            <a:avLst/>
          </a:prstGeom>
          <a:noFill/>
          <a:ln/>
        </p:spPr>
        <p:txBody>
          <a:bodyPr wrap="square" rtlCol="0" anchor="ctr"/>
          <a:lstStyle/>
          <a:p>
            <a:pPr marL="342900" marR="0" lvl="0" indent="-342900" algn="l" defTabSz="914400" rtl="0" eaLnBrk="1" fontAlgn="auto" latinLnBrk="0" hangingPunct="1">
              <a:lnSpc>
                <a:spcPct val="100000"/>
              </a:lnSpc>
              <a:spcBef>
                <a:spcPts val="0"/>
              </a:spcBef>
              <a:spcAft>
                <a:spcPts val="800"/>
              </a:spcAft>
              <a:buClrTx/>
              <a:buSzPct val="100000"/>
              <a:buFontTx/>
              <a:buChar char="•"/>
              <a:tabLst/>
              <a:defRPr/>
            </a:pPr>
            <a:r>
              <a:rPr kumimoji="0" lang="en-US" sz="1500" b="0" i="0" u="none" strike="noStrike" kern="1200" cap="none" spc="0" normalizeH="0" baseline="0" noProof="0" dirty="0">
                <a:ln>
                  <a:noFill/>
                </a:ln>
                <a:solidFill>
                  <a:srgbClr val="555555"/>
                </a:solidFill>
                <a:effectLst/>
                <a:uLnTx/>
                <a:uFillTx/>
                <a:latin typeface="Calibri" pitchFamily="34" charset="0"/>
                <a:ea typeface="Calibri" pitchFamily="34" charset="-122"/>
                <a:cs typeface="Calibri" pitchFamily="34" charset="-120"/>
              </a:rPr>
              <a:t>Write the final version down</a:t>
            </a:r>
            <a:endParaRPr kumimoji="0" lang="en-US" sz="15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342900" marR="0" lvl="0" indent="-342900" algn="l" defTabSz="914400" rtl="0" eaLnBrk="1" fontAlgn="auto" latinLnBrk="0" hangingPunct="1">
              <a:lnSpc>
                <a:spcPct val="100000"/>
              </a:lnSpc>
              <a:spcBef>
                <a:spcPts val="0"/>
              </a:spcBef>
              <a:spcAft>
                <a:spcPts val="800"/>
              </a:spcAft>
              <a:buClrTx/>
              <a:buSzPct val="100000"/>
              <a:buFontTx/>
              <a:buChar char="•"/>
              <a:tabLst/>
              <a:defRPr/>
            </a:pPr>
            <a:r>
              <a:rPr kumimoji="0" lang="en-US" sz="1500" b="0" i="0" u="none" strike="noStrike" kern="1200" cap="none" spc="0" normalizeH="0" baseline="0" noProof="0" dirty="0">
                <a:ln>
                  <a:noFill/>
                </a:ln>
                <a:solidFill>
                  <a:srgbClr val="555555"/>
                </a:solidFill>
                <a:effectLst/>
                <a:uLnTx/>
                <a:uFillTx/>
                <a:latin typeface="Calibri" pitchFamily="34" charset="0"/>
                <a:ea typeface="Calibri" pitchFamily="34" charset="-122"/>
                <a:cs typeface="Calibri" pitchFamily="34" charset="-120"/>
              </a:rPr>
              <a:t>Repeatable &amp; shareable</a:t>
            </a:r>
            <a:endParaRPr kumimoji="0" lang="en-US" sz="15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342900" marR="0" lvl="0" indent="-342900" algn="l" defTabSz="914400" rtl="0" eaLnBrk="1" fontAlgn="auto" latinLnBrk="0" hangingPunct="1">
              <a:lnSpc>
                <a:spcPct val="100000"/>
              </a:lnSpc>
              <a:spcBef>
                <a:spcPts val="0"/>
              </a:spcBef>
              <a:spcAft>
                <a:spcPts val="800"/>
              </a:spcAft>
              <a:buClrTx/>
              <a:buSzPct val="100000"/>
              <a:buFontTx/>
              <a:buChar char="•"/>
              <a:tabLst/>
              <a:defRPr/>
            </a:pPr>
            <a:r>
              <a:rPr kumimoji="0" lang="en-US" sz="1500" b="0" i="0" u="none" strike="noStrike" kern="1200" cap="none" spc="0" normalizeH="0" baseline="0" noProof="0" dirty="0">
                <a:ln>
                  <a:noFill/>
                </a:ln>
                <a:solidFill>
                  <a:srgbClr val="555555"/>
                </a:solidFill>
                <a:effectLst/>
                <a:uLnTx/>
                <a:uFillTx/>
                <a:latin typeface="Calibri" pitchFamily="34" charset="0"/>
                <a:ea typeface="Calibri" pitchFamily="34" charset="-122"/>
                <a:cs typeface="Calibri" pitchFamily="34" charset="-120"/>
              </a:rPr>
              <a:t>This is your real work</a:t>
            </a:r>
            <a:endParaRPr kumimoji="0" lang="en-US" sz="15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3" name="Text 9"/>
          <p:cNvSpPr/>
          <p:nvPr/>
        </p:nvSpPr>
        <p:spPr>
          <a:xfrm>
            <a:off x="457200" y="4206240"/>
            <a:ext cx="8229600" cy="502920"/>
          </a:xfrm>
          <a:prstGeom prst="rect">
            <a:avLst/>
          </a:prstGeom>
          <a:noFill/>
          <a:ln/>
        </p:spPr>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900" b="1" i="1" u="none" strike="noStrike" kern="1200" cap="none" spc="0" normalizeH="0" baseline="0" noProof="0" dirty="0">
                <a:ln>
                  <a:noFill/>
                </a:ln>
                <a:solidFill>
                  <a:srgbClr val="B85042"/>
                </a:solidFill>
                <a:effectLst/>
                <a:uLnTx/>
                <a:uFillTx/>
                <a:latin typeface="Cambria" pitchFamily="34" charset="0"/>
                <a:ea typeface="Cambria" pitchFamily="34" charset="-122"/>
                <a:cs typeface="Cambria" pitchFamily="34" charset="-120"/>
              </a:rPr>
              <a:t>If it's not in a script, you can't make it again.</a:t>
            </a:r>
            <a:endParaRPr kumimoji="0" lang="en-US" sz="19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457200" y="274320"/>
            <a:ext cx="7315200" cy="548640"/>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333333"/>
                </a:solidFill>
                <a:effectLst/>
                <a:uLnTx/>
                <a:uFillTx/>
                <a:latin typeface="Cambria" pitchFamily="34" charset="0"/>
                <a:ea typeface="Cambria" pitchFamily="34" charset="-122"/>
                <a:cs typeface="Cambria" pitchFamily="34" charset="-120"/>
              </a:rPr>
              <a:t>Cooking on the Countertop</a:t>
            </a:r>
            <a:endPar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Text 1"/>
          <p:cNvSpPr/>
          <p:nvPr/>
        </p:nvSpPr>
        <p:spPr>
          <a:xfrm>
            <a:off x="457200" y="868680"/>
            <a:ext cx="8229600" cy="320040"/>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777777"/>
                </a:solidFill>
                <a:effectLst/>
                <a:uLnTx/>
                <a:uFillTx/>
                <a:latin typeface="Calibri" pitchFamily="34" charset="0"/>
                <a:ea typeface="Calibri" pitchFamily="34" charset="-122"/>
                <a:cs typeface="Calibri" pitchFamily="34" charset="-120"/>
              </a:rPr>
              <a:t>Type along in the console — press Enter after each line</a:t>
            </a:r>
            <a:endPar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Shape 2"/>
          <p:cNvSpPr/>
          <p:nvPr/>
        </p:nvSpPr>
        <p:spPr>
          <a:xfrm>
            <a:off x="457200" y="1325880"/>
            <a:ext cx="4937760" cy="3108960"/>
          </a:xfrm>
          <a:prstGeom prst="roundRect">
            <a:avLst>
              <a:gd name="adj" fmla="val 2353"/>
            </a:avLst>
          </a:prstGeom>
          <a:solidFill>
            <a:srgbClr val="F2F2F2"/>
          </a:solidFill>
          <a:ln w="12700">
            <a:solidFill>
              <a:srgbClr val="DDDDDD"/>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Text 3"/>
          <p:cNvSpPr/>
          <p:nvPr/>
        </p:nvSpPr>
        <p:spPr>
          <a:xfrm>
            <a:off x="685800" y="1508760"/>
            <a:ext cx="4572000" cy="2743200"/>
          </a:xfrm>
          <a:prstGeom prst="rect">
            <a:avLst/>
          </a:prstGeom>
          <a:noFill/>
          <a:ln/>
        </p:spPr>
        <p:txBody>
          <a:bodyPr wrap="square"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333333"/>
                </a:solidFill>
                <a:effectLst/>
                <a:uLnTx/>
                <a:uFillTx/>
                <a:latin typeface="Courier New" pitchFamily="34" charset="0"/>
                <a:ea typeface="Courier New" pitchFamily="34" charset="-122"/>
                <a:cs typeface="Courier New" pitchFamily="34" charset="-120"/>
              </a:rPr>
              <a:t># arithmetic</a:t>
            </a:r>
            <a:endPar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333333"/>
                </a:solidFill>
                <a:effectLst/>
                <a:uLnTx/>
                <a:uFillTx/>
                <a:latin typeface="Courier New" pitchFamily="34" charset="0"/>
                <a:ea typeface="Courier New" pitchFamily="34" charset="-122"/>
                <a:cs typeface="Courier New" pitchFamily="34" charset="-120"/>
              </a:rPr>
              <a:t>2 + 2</a:t>
            </a:r>
            <a:endPar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333333"/>
                </a:solidFill>
                <a:effectLst/>
                <a:uLnTx/>
                <a:uFillTx/>
                <a:latin typeface="Courier New" pitchFamily="34" charset="0"/>
                <a:ea typeface="Courier New" pitchFamily="34" charset="-122"/>
                <a:cs typeface="Courier New" pitchFamily="34" charset="-120"/>
              </a:rPr>
              <a:t>100 / 4</a:t>
            </a:r>
            <a:endPar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333333"/>
                </a:solidFill>
                <a:effectLst/>
                <a:uLnTx/>
                <a:uFillTx/>
                <a:latin typeface="Courier New" pitchFamily="34" charset="0"/>
                <a:ea typeface="Courier New" pitchFamily="34" charset="-122"/>
                <a:cs typeface="Courier New" pitchFamily="34" charset="-120"/>
              </a:rPr>
              <a:t>3 * 12   # eggs in 3 dozen?</a:t>
            </a:r>
            <a:endPar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333333"/>
                </a:solidFill>
                <a:effectLst/>
                <a:uLnTx/>
                <a:uFillTx/>
                <a:latin typeface="Courier New" pitchFamily="34" charset="0"/>
                <a:ea typeface="Courier New" pitchFamily="34" charset="-122"/>
                <a:cs typeface="Courier New" pitchFamily="34" charset="-120"/>
              </a:rPr>
              <a:t> </a:t>
            </a:r>
            <a:endPar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333333"/>
                </a:solidFill>
                <a:effectLst/>
                <a:uLnTx/>
                <a:uFillTx/>
                <a:latin typeface="Courier New" pitchFamily="34" charset="0"/>
                <a:ea typeface="Courier New" pitchFamily="34" charset="-122"/>
                <a:cs typeface="Courier New" pitchFamily="34" charset="-120"/>
              </a:rPr>
              <a:t># functions = kitchen techniques</a:t>
            </a:r>
            <a:endPar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333333"/>
                </a:solidFill>
                <a:effectLst/>
                <a:uLnTx/>
                <a:uFillTx/>
                <a:latin typeface="Courier New" pitchFamily="34" charset="0"/>
                <a:ea typeface="Courier New" pitchFamily="34" charset="-122"/>
                <a:cs typeface="Courier New" pitchFamily="34" charset="-120"/>
              </a:rPr>
              <a:t>sqrt(144)</a:t>
            </a:r>
            <a:endPar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333333"/>
                </a:solidFill>
                <a:effectLst/>
                <a:uLnTx/>
                <a:uFillTx/>
                <a:latin typeface="Courier New" pitchFamily="34" charset="0"/>
                <a:ea typeface="Courier New" pitchFamily="34" charset="-122"/>
                <a:cs typeface="Courier New" pitchFamily="34" charset="-120"/>
              </a:rPr>
              <a:t>round(3.14159, 2)</a:t>
            </a:r>
            <a:endPar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Shape 4"/>
          <p:cNvSpPr/>
          <p:nvPr/>
        </p:nvSpPr>
        <p:spPr>
          <a:xfrm>
            <a:off x="5715000" y="1417320"/>
            <a:ext cx="502920" cy="502920"/>
          </a:xfrm>
          <a:prstGeom prst="ellipse">
            <a:avLst/>
          </a:prstGeom>
          <a:solidFill>
            <a:srgbClr val="E7E8D1"/>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7" name="Image 0" descr="preencoded.png"/>
          <p:cNvPicPr>
            <a:picLocks noChangeAspect="1"/>
          </p:cNvPicPr>
          <p:nvPr/>
        </p:nvPicPr>
        <p:blipFill>
          <a:blip r:embed="rId3"/>
          <a:stretch>
            <a:fillRect/>
          </a:stretch>
        </p:blipFill>
        <p:spPr>
          <a:xfrm>
            <a:off x="5843016" y="1545336"/>
            <a:ext cx="246888" cy="246888"/>
          </a:xfrm>
          <a:prstGeom prst="rect">
            <a:avLst/>
          </a:prstGeom>
        </p:spPr>
      </p:pic>
      <p:sp>
        <p:nvSpPr>
          <p:cNvPr id="8" name="Text 5"/>
          <p:cNvSpPr/>
          <p:nvPr/>
        </p:nvSpPr>
        <p:spPr>
          <a:xfrm>
            <a:off x="6355080" y="1371600"/>
            <a:ext cx="2468880" cy="32004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333333"/>
                </a:solidFill>
                <a:effectLst/>
                <a:uLnTx/>
                <a:uFillTx/>
                <a:latin typeface="Calibri" pitchFamily="34" charset="0"/>
                <a:ea typeface="Calibri" pitchFamily="34" charset="-122"/>
                <a:cs typeface="Calibri" pitchFamily="34" charset="-120"/>
              </a:rPr>
              <a:t>A function is a technique</a:t>
            </a:r>
            <a:endPar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 name="Text 6"/>
          <p:cNvSpPr/>
          <p:nvPr/>
        </p:nvSpPr>
        <p:spPr>
          <a:xfrm>
            <a:off x="6355080" y="1673352"/>
            <a:ext cx="2468880" cy="59436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666666"/>
                </a:solidFill>
                <a:effectLst/>
                <a:uLnTx/>
                <a:uFillTx/>
                <a:latin typeface="Calibri" pitchFamily="34" charset="0"/>
                <a:ea typeface="Calibri" pitchFamily="34" charset="-122"/>
                <a:cs typeface="Calibri" pitchFamily="34" charset="-120"/>
              </a:rPr>
              <a:t>round() is to numbers what “dice” is to onions </a:t>
            </a:r>
            <a:r>
              <a:rPr kumimoji="0" lang="en-US" sz="1200" b="0" i="0" u="none" strike="noStrike" kern="1200" cap="none" spc="0" normalizeH="0" baseline="0" noProof="0" dirty="0">
                <a:ln>
                  <a:noFill/>
                </a:ln>
                <a:solidFill>
                  <a:srgbClr val="666666"/>
                </a:solidFill>
                <a:effectLst/>
                <a:uLnTx/>
                <a:uFillTx/>
                <a:latin typeface="Calibri" pitchFamily="34" charset="0"/>
                <a:ea typeface="Calibri" pitchFamily="34" charset="-122"/>
                <a:cs typeface="Calibri" pitchFamily="34" charset="-120"/>
                <a:sym typeface="Wingdings" panose="05000000000000000000" pitchFamily="2" charset="2"/>
              </a:rPr>
              <a:t> get it to the size you want</a:t>
            </a: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0" name="Shape 7"/>
          <p:cNvSpPr/>
          <p:nvPr/>
        </p:nvSpPr>
        <p:spPr>
          <a:xfrm>
            <a:off x="5715000" y="2423160"/>
            <a:ext cx="502920" cy="502920"/>
          </a:xfrm>
          <a:prstGeom prst="ellipse">
            <a:avLst/>
          </a:prstGeom>
          <a:solidFill>
            <a:srgbClr val="E7E8D1"/>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11" name="Image 1" descr="preencoded.png"/>
          <p:cNvPicPr>
            <a:picLocks noChangeAspect="1"/>
          </p:cNvPicPr>
          <p:nvPr/>
        </p:nvPicPr>
        <p:blipFill>
          <a:blip r:embed="rId4"/>
          <a:stretch>
            <a:fillRect/>
          </a:stretch>
        </p:blipFill>
        <p:spPr>
          <a:xfrm>
            <a:off x="5843016" y="2551176"/>
            <a:ext cx="246888" cy="246888"/>
          </a:xfrm>
          <a:prstGeom prst="rect">
            <a:avLst/>
          </a:prstGeom>
        </p:spPr>
      </p:pic>
      <p:sp>
        <p:nvSpPr>
          <p:cNvPr id="12" name="Text 8"/>
          <p:cNvSpPr/>
          <p:nvPr/>
        </p:nvSpPr>
        <p:spPr>
          <a:xfrm>
            <a:off x="6355080" y="2377440"/>
            <a:ext cx="2468880" cy="32004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333333"/>
                </a:solidFill>
                <a:effectLst/>
                <a:uLnTx/>
                <a:uFillTx/>
                <a:latin typeface="Calibri" pitchFamily="34" charset="0"/>
                <a:ea typeface="Calibri" pitchFamily="34" charset="-122"/>
                <a:cs typeface="Calibri" pitchFamily="34" charset="-120"/>
              </a:rPr>
              <a:t># = a note/comment</a:t>
            </a:r>
            <a:endPar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3" name="Text 9"/>
          <p:cNvSpPr/>
          <p:nvPr/>
        </p:nvSpPr>
        <p:spPr>
          <a:xfrm>
            <a:off x="6355080" y="2679192"/>
            <a:ext cx="2468880" cy="59436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666666"/>
                </a:solidFill>
                <a:effectLst/>
                <a:uLnTx/>
                <a:uFillTx/>
                <a:latin typeface="Calibri" pitchFamily="34" charset="0"/>
                <a:ea typeface="Calibri" pitchFamily="34" charset="-122"/>
                <a:cs typeface="Calibri" pitchFamily="34" charset="-120"/>
              </a:rPr>
              <a:t>R ignores everything after it. Comments are for you!</a:t>
            </a: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4" name="Shape 10"/>
          <p:cNvSpPr/>
          <p:nvPr/>
        </p:nvSpPr>
        <p:spPr>
          <a:xfrm>
            <a:off x="5715000" y="3429000"/>
            <a:ext cx="502920" cy="502920"/>
          </a:xfrm>
          <a:prstGeom prst="ellipse">
            <a:avLst/>
          </a:prstGeom>
          <a:solidFill>
            <a:srgbClr val="E7E8D1"/>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15" name="Image 2" descr="preencoded.png"/>
          <p:cNvPicPr>
            <a:picLocks noChangeAspect="1"/>
          </p:cNvPicPr>
          <p:nvPr/>
        </p:nvPicPr>
        <p:blipFill>
          <a:blip r:embed="rId5"/>
          <a:stretch>
            <a:fillRect/>
          </a:stretch>
        </p:blipFill>
        <p:spPr>
          <a:xfrm>
            <a:off x="5843016" y="3557016"/>
            <a:ext cx="246888" cy="246888"/>
          </a:xfrm>
          <a:prstGeom prst="rect">
            <a:avLst/>
          </a:prstGeom>
        </p:spPr>
      </p:pic>
      <p:sp>
        <p:nvSpPr>
          <p:cNvPr id="16" name="Text 11"/>
          <p:cNvSpPr/>
          <p:nvPr/>
        </p:nvSpPr>
        <p:spPr>
          <a:xfrm>
            <a:off x="6355080" y="3383280"/>
            <a:ext cx="2468880" cy="32004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333333"/>
                </a:solidFill>
                <a:effectLst/>
                <a:uLnTx/>
                <a:uFillTx/>
                <a:latin typeface="Calibri" pitchFamily="34" charset="0"/>
                <a:ea typeface="Calibri" pitchFamily="34" charset="-122"/>
                <a:cs typeface="Calibri" pitchFamily="34" charset="-120"/>
              </a:rPr>
              <a:t>Up arrow = recall</a:t>
            </a:r>
            <a:endPar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7" name="Text 12"/>
          <p:cNvSpPr/>
          <p:nvPr/>
        </p:nvSpPr>
        <p:spPr>
          <a:xfrm>
            <a:off x="6355080" y="3685032"/>
            <a:ext cx="2468880" cy="59436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666666"/>
                </a:solidFill>
                <a:effectLst/>
                <a:uLnTx/>
                <a:uFillTx/>
                <a:latin typeface="Calibri" pitchFamily="34" charset="0"/>
                <a:ea typeface="Calibri" pitchFamily="34" charset="-122"/>
                <a:cs typeface="Calibri" pitchFamily="34" charset="-120"/>
              </a:rPr>
              <a:t>No need to re-chop the onion</a:t>
            </a: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457200" y="274320"/>
            <a:ext cx="7772400" cy="548640"/>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333333"/>
                </a:solidFill>
                <a:effectLst/>
                <a:uLnTx/>
                <a:uFillTx/>
                <a:latin typeface="Cambria" pitchFamily="34" charset="0"/>
                <a:ea typeface="Cambria" pitchFamily="34" charset="-122"/>
                <a:cs typeface="Cambria" pitchFamily="34" charset="-120"/>
              </a:rPr>
              <a:t>Stocking the Pantry: Objects</a:t>
            </a:r>
            <a:endPar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Text 1"/>
          <p:cNvSpPr/>
          <p:nvPr/>
        </p:nvSpPr>
        <p:spPr>
          <a:xfrm>
            <a:off x="457200" y="868680"/>
            <a:ext cx="8229600" cy="365760"/>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B85042"/>
                </a:solidFill>
                <a:effectLst/>
                <a:uLnTx/>
                <a:uFillTx/>
                <a:latin typeface="Courier New" pitchFamily="34" charset="0"/>
                <a:ea typeface="Courier New" pitchFamily="34" charset="-122"/>
                <a:cs typeface="Courier New" pitchFamily="34" charset="-120"/>
              </a:rPr>
              <a:t>oven_temp &lt;- 350</a:t>
            </a:r>
            <a:r>
              <a:rPr kumimoji="0" lang="en-US" sz="1600" b="0" i="1" u="none" strike="noStrike" kern="1200" cap="none" spc="0" normalizeH="0" baseline="0" noProof="0" dirty="0">
                <a:ln>
                  <a:noFill/>
                </a:ln>
                <a:solidFill>
                  <a:srgbClr val="777777"/>
                </a:solidFill>
                <a:effectLst/>
                <a:uLnTx/>
                <a:uFillTx/>
                <a:latin typeface="Calibri" pitchFamily="34" charset="0"/>
                <a:ea typeface="Calibri" pitchFamily="34" charset="-122"/>
                <a:cs typeface="Calibri" pitchFamily="34" charset="-120"/>
              </a:rPr>
              <a:t>   reads as   </a:t>
            </a:r>
            <a:r>
              <a:rPr kumimoji="0" lang="en-US" sz="1600" b="0" i="0" u="none" strike="noStrike" kern="1200" cap="none" spc="0" normalizeH="0" baseline="0" noProof="0" dirty="0">
                <a:ln>
                  <a:noFill/>
                </a:ln>
                <a:solidFill>
                  <a:srgbClr val="333333"/>
                </a:solidFill>
                <a:effectLst/>
                <a:uLnTx/>
                <a:uFillTx/>
                <a:latin typeface="Calibri" pitchFamily="34" charset="0"/>
                <a:ea typeface="Calibri" pitchFamily="34" charset="-122"/>
                <a:cs typeface="Calibri" pitchFamily="34" charset="-120"/>
              </a:rPr>
              <a:t>“oven_temp gets 350”</a:t>
            </a:r>
            <a:endPar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Shape 2"/>
          <p:cNvSpPr/>
          <p:nvPr/>
        </p:nvSpPr>
        <p:spPr>
          <a:xfrm>
            <a:off x="457200" y="1371600"/>
            <a:ext cx="4937760" cy="3154680"/>
          </a:xfrm>
          <a:prstGeom prst="roundRect">
            <a:avLst>
              <a:gd name="adj" fmla="val 2319"/>
            </a:avLst>
          </a:prstGeom>
          <a:solidFill>
            <a:srgbClr val="F2F2F2"/>
          </a:solidFill>
          <a:ln w="12700">
            <a:solidFill>
              <a:srgbClr val="DDDDDD"/>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Text 3"/>
          <p:cNvSpPr/>
          <p:nvPr/>
        </p:nvSpPr>
        <p:spPr>
          <a:xfrm>
            <a:off x="685800" y="1554480"/>
            <a:ext cx="4572000" cy="2834640"/>
          </a:xfrm>
          <a:prstGeom prst="rect">
            <a:avLst/>
          </a:prstGeom>
          <a:noFill/>
          <a:ln/>
        </p:spPr>
        <p:txBody>
          <a:bodyPr wrap="square"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50" b="0" i="0" u="none" strike="noStrike" kern="1200" cap="none" spc="0" normalizeH="0" baseline="0" noProof="0" dirty="0">
                <a:ln>
                  <a:noFill/>
                </a:ln>
                <a:solidFill>
                  <a:srgbClr val="333333"/>
                </a:solidFill>
                <a:effectLst/>
                <a:uLnTx/>
                <a:uFillTx/>
                <a:latin typeface="Courier New" pitchFamily="34" charset="0"/>
                <a:ea typeface="Courier New" pitchFamily="34" charset="-122"/>
                <a:cs typeface="Courier New" pitchFamily="34" charset="-120"/>
              </a:rPr>
              <a:t># put it in a labeled container</a:t>
            </a:r>
            <a:endParaRPr kumimoji="0" lang="en-US" sz="135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50" b="0" i="0" u="none" strike="noStrike" kern="1200" cap="none" spc="0" normalizeH="0" baseline="0" noProof="0" dirty="0">
                <a:ln>
                  <a:noFill/>
                </a:ln>
                <a:solidFill>
                  <a:srgbClr val="333333"/>
                </a:solidFill>
                <a:effectLst/>
                <a:uLnTx/>
                <a:uFillTx/>
                <a:latin typeface="Courier New" pitchFamily="34" charset="0"/>
                <a:ea typeface="Courier New" pitchFamily="34" charset="-122"/>
                <a:cs typeface="Courier New" pitchFamily="34" charset="-120"/>
              </a:rPr>
              <a:t>oven_temp &lt;- 350</a:t>
            </a:r>
            <a:endParaRPr kumimoji="0" lang="en-US" sz="135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50" b="0" i="0" u="none" strike="noStrike" kern="1200" cap="none" spc="0" normalizeH="0" baseline="0" noProof="0" dirty="0">
                <a:ln>
                  <a:noFill/>
                </a:ln>
                <a:solidFill>
                  <a:srgbClr val="333333"/>
                </a:solidFill>
                <a:effectLst/>
                <a:uLnTx/>
                <a:uFillTx/>
                <a:latin typeface="Courier New" pitchFamily="34" charset="0"/>
                <a:ea typeface="Courier New" pitchFamily="34" charset="-122"/>
                <a:cs typeface="Courier New" pitchFamily="34" charset="-120"/>
              </a:rPr>
              <a:t> </a:t>
            </a:r>
            <a:endParaRPr kumimoji="0" lang="en-US" sz="135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50" b="0" i="0" u="none" strike="noStrike" kern="1200" cap="none" spc="0" normalizeH="0" baseline="0" noProof="0" dirty="0">
                <a:ln>
                  <a:noFill/>
                </a:ln>
                <a:solidFill>
                  <a:srgbClr val="333333"/>
                </a:solidFill>
                <a:effectLst/>
                <a:uLnTx/>
                <a:uFillTx/>
                <a:latin typeface="Courier New" pitchFamily="34" charset="0"/>
                <a:ea typeface="Courier New" pitchFamily="34" charset="-122"/>
                <a:cs typeface="Courier New" pitchFamily="34" charset="-120"/>
              </a:rPr>
              <a:t># a whole tray of ingredients</a:t>
            </a:r>
            <a:endParaRPr kumimoji="0" lang="en-US" sz="135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50" b="0" i="0" u="none" strike="noStrike" kern="1200" cap="none" spc="0" normalizeH="0" baseline="0" noProof="0" dirty="0">
                <a:ln>
                  <a:noFill/>
                </a:ln>
                <a:solidFill>
                  <a:srgbClr val="333333"/>
                </a:solidFill>
                <a:effectLst/>
                <a:uLnTx/>
                <a:uFillTx/>
                <a:latin typeface="Courier New" pitchFamily="34" charset="0"/>
                <a:ea typeface="Courier New" pitchFamily="34" charset="-122"/>
                <a:cs typeface="Courier New" pitchFamily="34" charset="-120"/>
              </a:rPr>
              <a:t>cookie_ratings &lt;- c(7, 9, 8,</a:t>
            </a:r>
            <a:endParaRPr kumimoji="0" lang="en-US" sz="135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50" b="0" i="0" u="none" strike="noStrike" kern="1200" cap="none" spc="0" normalizeH="0" baseline="0" noProof="0" dirty="0">
                <a:ln>
                  <a:noFill/>
                </a:ln>
                <a:solidFill>
                  <a:srgbClr val="333333"/>
                </a:solidFill>
                <a:effectLst/>
                <a:uLnTx/>
                <a:uFillTx/>
                <a:latin typeface="Courier New" pitchFamily="34" charset="0"/>
                <a:ea typeface="Courier New" pitchFamily="34" charset="-122"/>
                <a:cs typeface="Courier New" pitchFamily="34" charset="-120"/>
              </a:rPr>
              <a:t>                    10, 6, 9, 8)</a:t>
            </a:r>
            <a:endParaRPr kumimoji="0" lang="en-US" sz="135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50" b="0" i="0" u="none" strike="noStrike" kern="1200" cap="none" spc="0" normalizeH="0" baseline="0" noProof="0" dirty="0">
                <a:ln>
                  <a:noFill/>
                </a:ln>
                <a:solidFill>
                  <a:srgbClr val="333333"/>
                </a:solidFill>
                <a:effectLst/>
                <a:uLnTx/>
                <a:uFillTx/>
                <a:latin typeface="Courier New" pitchFamily="34" charset="0"/>
                <a:ea typeface="Courier New" pitchFamily="34" charset="-122"/>
                <a:cs typeface="Courier New" pitchFamily="34" charset="-120"/>
              </a:rPr>
              <a:t> </a:t>
            </a:r>
            <a:endParaRPr kumimoji="0" lang="en-US" sz="135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50" b="0" i="0" u="none" strike="noStrike" kern="1200" cap="none" spc="0" normalizeH="0" baseline="0" noProof="0" dirty="0">
                <a:ln>
                  <a:noFill/>
                </a:ln>
                <a:solidFill>
                  <a:srgbClr val="333333"/>
                </a:solidFill>
                <a:effectLst/>
                <a:uLnTx/>
                <a:uFillTx/>
                <a:latin typeface="Courier New" pitchFamily="34" charset="0"/>
                <a:ea typeface="Courier New" pitchFamily="34" charset="-122"/>
                <a:cs typeface="Courier New" pitchFamily="34" charset="-120"/>
              </a:rPr>
              <a:t># techniques for the whole tray</a:t>
            </a:r>
            <a:endParaRPr kumimoji="0" lang="en-US" sz="135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50" b="0" i="0" u="none" strike="noStrike" kern="1200" cap="none" spc="0" normalizeH="0" baseline="0" noProof="0" dirty="0">
                <a:ln>
                  <a:noFill/>
                </a:ln>
                <a:solidFill>
                  <a:srgbClr val="333333"/>
                </a:solidFill>
                <a:effectLst/>
                <a:uLnTx/>
                <a:uFillTx/>
                <a:latin typeface="Courier New" pitchFamily="34" charset="0"/>
                <a:ea typeface="Courier New" pitchFamily="34" charset="-122"/>
                <a:cs typeface="Courier New" pitchFamily="34" charset="-120"/>
              </a:rPr>
              <a:t>mean(cookie_ratings)</a:t>
            </a:r>
            <a:endParaRPr kumimoji="0" lang="en-US" sz="135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50" b="0" i="0" u="none" strike="noStrike" kern="1200" cap="none" spc="0" normalizeH="0" baseline="0" noProof="0" dirty="0">
                <a:ln>
                  <a:noFill/>
                </a:ln>
                <a:solidFill>
                  <a:srgbClr val="333333"/>
                </a:solidFill>
                <a:effectLst/>
                <a:uLnTx/>
                <a:uFillTx/>
                <a:latin typeface="Courier New" pitchFamily="34" charset="0"/>
                <a:ea typeface="Courier New" pitchFamily="34" charset="-122"/>
                <a:cs typeface="Courier New" pitchFamily="34" charset="-120"/>
              </a:rPr>
              <a:t>length(cookie_ratings)</a:t>
            </a:r>
            <a:endParaRPr kumimoji="0" lang="en-US" sz="13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Shape 4"/>
          <p:cNvSpPr/>
          <p:nvPr/>
        </p:nvSpPr>
        <p:spPr>
          <a:xfrm>
            <a:off x="5715000" y="1554480"/>
            <a:ext cx="502920" cy="502920"/>
          </a:xfrm>
          <a:prstGeom prst="ellipse">
            <a:avLst/>
          </a:prstGeom>
          <a:solidFill>
            <a:srgbClr val="E7E8D1"/>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7" name="Image 0" descr="preencoded.png"/>
          <p:cNvPicPr>
            <a:picLocks noChangeAspect="1"/>
          </p:cNvPicPr>
          <p:nvPr/>
        </p:nvPicPr>
        <p:blipFill>
          <a:blip r:embed="rId3"/>
          <a:stretch>
            <a:fillRect/>
          </a:stretch>
        </p:blipFill>
        <p:spPr>
          <a:xfrm>
            <a:off x="5843016" y="1682496"/>
            <a:ext cx="246888" cy="246888"/>
          </a:xfrm>
          <a:prstGeom prst="rect">
            <a:avLst/>
          </a:prstGeom>
        </p:spPr>
      </p:pic>
      <p:sp>
        <p:nvSpPr>
          <p:cNvPr id="8" name="Text 5"/>
          <p:cNvSpPr/>
          <p:nvPr/>
        </p:nvSpPr>
        <p:spPr>
          <a:xfrm>
            <a:off x="6355080" y="1508760"/>
            <a:ext cx="2468880" cy="32004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333333"/>
                </a:solidFill>
                <a:effectLst/>
                <a:uLnTx/>
                <a:uFillTx/>
                <a:latin typeface="Calibri" pitchFamily="34" charset="0"/>
                <a:ea typeface="Calibri" pitchFamily="34" charset="-122"/>
                <a:cs typeface="Calibri" pitchFamily="34" charset="-120"/>
              </a:rPr>
              <a:t>&lt;-  fills a container</a:t>
            </a:r>
            <a:endPar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 name="Text 6"/>
          <p:cNvSpPr/>
          <p:nvPr/>
        </p:nvSpPr>
        <p:spPr>
          <a:xfrm>
            <a:off x="6355080" y="1810512"/>
            <a:ext cx="2468880" cy="91440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666666"/>
                </a:solidFill>
                <a:effectLst/>
                <a:uLnTx/>
                <a:uFillTx/>
                <a:latin typeface="Calibri" pitchFamily="34" charset="0"/>
                <a:ea typeface="Calibri" pitchFamily="34" charset="-122"/>
                <a:cs typeface="Calibri" pitchFamily="34" charset="-120"/>
              </a:rPr>
              <a:t>The label shows up in your Environment pane — watch the pantry stock itself</a:t>
            </a: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0" name="Shape 7"/>
          <p:cNvSpPr/>
          <p:nvPr/>
        </p:nvSpPr>
        <p:spPr>
          <a:xfrm>
            <a:off x="5715000" y="2880360"/>
            <a:ext cx="502920" cy="502920"/>
          </a:xfrm>
          <a:prstGeom prst="ellipse">
            <a:avLst/>
          </a:prstGeom>
          <a:solidFill>
            <a:srgbClr val="E7E8D1"/>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11" name="Image 1" descr="preencoded.png"/>
          <p:cNvPicPr>
            <a:picLocks noChangeAspect="1"/>
          </p:cNvPicPr>
          <p:nvPr/>
        </p:nvPicPr>
        <p:blipFill>
          <a:blip r:embed="rId4"/>
          <a:stretch>
            <a:fillRect/>
          </a:stretch>
        </p:blipFill>
        <p:spPr>
          <a:xfrm>
            <a:off x="5843016" y="3008376"/>
            <a:ext cx="246888" cy="246888"/>
          </a:xfrm>
          <a:prstGeom prst="rect">
            <a:avLst/>
          </a:prstGeom>
        </p:spPr>
      </p:pic>
      <p:sp>
        <p:nvSpPr>
          <p:cNvPr id="12" name="Text 8"/>
          <p:cNvSpPr/>
          <p:nvPr/>
        </p:nvSpPr>
        <p:spPr>
          <a:xfrm>
            <a:off x="6355080" y="2834640"/>
            <a:ext cx="2468880" cy="32004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333333"/>
                </a:solidFill>
                <a:effectLst/>
                <a:uLnTx/>
                <a:uFillTx/>
                <a:latin typeface="Calibri" pitchFamily="34" charset="0"/>
                <a:ea typeface="Calibri" pitchFamily="34" charset="-122"/>
                <a:cs typeface="Calibri" pitchFamily="34" charset="-120"/>
              </a:rPr>
              <a:t>c() is the mixing bowl</a:t>
            </a:r>
            <a:endPar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3" name="Text 9"/>
          <p:cNvSpPr/>
          <p:nvPr/>
        </p:nvSpPr>
        <p:spPr>
          <a:xfrm>
            <a:off x="6355080" y="3136392"/>
            <a:ext cx="2468880" cy="91440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666666"/>
                </a:solidFill>
                <a:effectLst/>
                <a:uLnTx/>
                <a:uFillTx/>
                <a:latin typeface="Calibri" pitchFamily="34" charset="0"/>
                <a:ea typeface="Calibri" pitchFamily="34" charset="-122"/>
                <a:cs typeface="Calibri" pitchFamily="34" charset="-120"/>
              </a:rPr>
              <a:t>It combines ingredients into one tray (a vector)</a:t>
            </a: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B85042"/>
        </a:solidFill>
        <a:effectLst/>
      </p:bgPr>
    </p:bg>
    <p:spTree>
      <p:nvGrpSpPr>
        <p:cNvPr id="1" name=""/>
        <p:cNvGrpSpPr/>
        <p:nvPr/>
      </p:nvGrpSpPr>
      <p:grpSpPr>
        <a:xfrm>
          <a:off x="0" y="0"/>
          <a:ext cx="0" cy="0"/>
          <a:chOff x="0" y="0"/>
          <a:chExt cx="0" cy="0"/>
        </a:xfrm>
      </p:grpSpPr>
      <p:sp>
        <p:nvSpPr>
          <p:cNvPr id="2" name="Text 0"/>
          <p:cNvSpPr/>
          <p:nvPr/>
        </p:nvSpPr>
        <p:spPr>
          <a:xfrm>
            <a:off x="457200" y="1234440"/>
            <a:ext cx="8229600" cy="640080"/>
          </a:xfrm>
          <a:prstGeom prst="rect">
            <a:avLst/>
          </a:prstGeom>
          <a:noFill/>
          <a:ln/>
        </p:spPr>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FF"/>
                </a:solidFill>
                <a:effectLst/>
                <a:uLnTx/>
                <a:uFillTx/>
                <a:latin typeface="Cambria" pitchFamily="34" charset="0"/>
                <a:ea typeface="Cambria" pitchFamily="34" charset="-122"/>
                <a:cs typeface="Cambria" pitchFamily="34" charset="-120"/>
              </a:rPr>
              <a:t>You just computed your </a:t>
            </a:r>
            <a:r>
              <a:rPr kumimoji="0" lang="en-US" sz="3200" b="1" i="0" u="none" strike="sngStrike" kern="1200" cap="none" spc="0" normalizeH="0" baseline="0" noProof="0" dirty="0">
                <a:ln>
                  <a:noFill/>
                </a:ln>
                <a:solidFill>
                  <a:srgbClr val="FFFFFF"/>
                </a:solidFill>
                <a:effectLst/>
                <a:uLnTx/>
                <a:uFillTx/>
                <a:latin typeface="Cambria" pitchFamily="34" charset="0"/>
                <a:ea typeface="Cambria" pitchFamily="34" charset="-122"/>
                <a:cs typeface="Cambria" pitchFamily="34" charset="-120"/>
              </a:rPr>
              <a:t>first</a:t>
            </a:r>
            <a:r>
              <a:rPr kumimoji="0" lang="en-US" sz="3200" b="1" i="0" u="none" strike="noStrike" kern="1200" cap="none" spc="0" normalizeH="0" baseline="0" noProof="0" dirty="0">
                <a:ln>
                  <a:noFill/>
                </a:ln>
                <a:solidFill>
                  <a:srgbClr val="FFFFFF"/>
                </a:solidFill>
                <a:effectLst/>
                <a:uLnTx/>
                <a:uFillTx/>
                <a:latin typeface="Cambria" pitchFamily="34" charset="0"/>
                <a:ea typeface="Cambria" pitchFamily="34" charset="-122"/>
                <a:cs typeface="Cambria" pitchFamily="34" charset="-120"/>
              </a:rPr>
              <a:t> statistic.</a:t>
            </a:r>
            <a:endPar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Shape 1"/>
          <p:cNvSpPr/>
          <p:nvPr/>
        </p:nvSpPr>
        <p:spPr>
          <a:xfrm>
            <a:off x="2286000" y="2148840"/>
            <a:ext cx="4572000" cy="777240"/>
          </a:xfrm>
          <a:prstGeom prst="roundRect">
            <a:avLst>
              <a:gd name="adj" fmla="val 11765"/>
            </a:avLst>
          </a:prstGeom>
          <a:solidFill>
            <a:srgbClr val="8F3E33"/>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 name="Text 2"/>
          <p:cNvSpPr/>
          <p:nvPr/>
        </p:nvSpPr>
        <p:spPr>
          <a:xfrm>
            <a:off x="2286000" y="2148840"/>
            <a:ext cx="4572000" cy="77724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E7E8D1"/>
                </a:solidFill>
                <a:effectLst/>
                <a:uLnTx/>
                <a:uFillTx/>
                <a:latin typeface="Courier New" pitchFamily="34" charset="0"/>
                <a:ea typeface="Courier New" pitchFamily="34" charset="-122"/>
                <a:cs typeface="Courier New" pitchFamily="34" charset="-120"/>
              </a:rPr>
              <a:t>mean(cookie_ratings)</a:t>
            </a: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Text 3"/>
          <p:cNvSpPr/>
          <p:nvPr/>
        </p:nvSpPr>
        <p:spPr>
          <a:xfrm>
            <a:off x="914400" y="3246120"/>
            <a:ext cx="7315200" cy="914400"/>
          </a:xfrm>
          <a:prstGeom prst="rect">
            <a:avLst/>
          </a:prstGeom>
          <a:noFill/>
          <a:ln/>
        </p:spPr>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dirty="0">
                <a:ln>
                  <a:noFill/>
                </a:ln>
                <a:solidFill>
                  <a:srgbClr val="F2DEDA"/>
                </a:solidFill>
                <a:effectLst/>
                <a:uLnTx/>
                <a:uFillTx/>
                <a:latin typeface="Calibri" pitchFamily="34" charset="0"/>
                <a:ea typeface="Calibri" pitchFamily="34" charset="-122"/>
                <a:cs typeface="Calibri" pitchFamily="34" charset="-120"/>
              </a:rPr>
              <a:t>The same mean </a:t>
            </a:r>
            <a:r>
              <a:rPr lang="en-US" sz="1700" dirty="0">
                <a:solidFill>
                  <a:srgbClr val="F2DEDA"/>
                </a:solidFill>
                <a:latin typeface="Calibri" pitchFamily="34" charset="0"/>
                <a:ea typeface="Calibri" pitchFamily="34" charset="-122"/>
                <a:cs typeface="Calibri" pitchFamily="34" charset="-120"/>
              </a:rPr>
              <a:t>you’ve used before </a:t>
            </a:r>
            <a:r>
              <a:rPr kumimoji="0" lang="en-US" sz="1700" b="0" i="0" u="none" strike="noStrike" kern="1200" cap="none" spc="0" normalizeH="0" baseline="0" noProof="0" dirty="0">
                <a:ln>
                  <a:noFill/>
                </a:ln>
                <a:solidFill>
                  <a:srgbClr val="F2DEDA"/>
                </a:solidFill>
                <a:effectLst/>
                <a:uLnTx/>
                <a:uFillTx/>
                <a:latin typeface="Calibri" pitchFamily="34" charset="0"/>
                <a:ea typeface="Calibri" pitchFamily="34" charset="-122"/>
                <a:cs typeface="Calibri" pitchFamily="34" charset="-120"/>
              </a:rPr>
              <a:t>— the average rating.</a:t>
            </a:r>
            <a:endParaRPr kumimoji="0" lang="en-US" sz="17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dirty="0">
                <a:ln>
                  <a:noFill/>
                </a:ln>
                <a:solidFill>
                  <a:srgbClr val="F2DEDA"/>
                </a:solidFill>
                <a:effectLst/>
                <a:uLnTx/>
                <a:uFillTx/>
                <a:latin typeface="Calibri" pitchFamily="34" charset="0"/>
                <a:ea typeface="Calibri" pitchFamily="34" charset="-122"/>
                <a:cs typeface="Calibri" pitchFamily="34" charset="-120"/>
              </a:rPr>
              <a:t>That's it. That's the scary part.</a:t>
            </a:r>
            <a:endParaRPr kumimoji="0" lang="en-US" sz="17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457200" y="274320"/>
            <a:ext cx="7315200" cy="548640"/>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333333"/>
                </a:solidFill>
                <a:effectLst/>
                <a:uLnTx/>
                <a:uFillTx/>
                <a:latin typeface="Cambria" pitchFamily="34" charset="0"/>
                <a:ea typeface="Cambria" pitchFamily="34" charset="-122"/>
                <a:cs typeface="Cambria" pitchFamily="34" charset="-120"/>
              </a:rPr>
              <a:t>Your First Full Recipe</a:t>
            </a:r>
            <a:endPar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Text 1"/>
          <p:cNvSpPr/>
          <p:nvPr/>
        </p:nvSpPr>
        <p:spPr>
          <a:xfrm>
            <a:off x="457200" y="868680"/>
            <a:ext cx="8229600" cy="320040"/>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777777"/>
                </a:solidFill>
                <a:effectLst/>
                <a:uLnTx/>
                <a:uFillTx/>
                <a:latin typeface="Calibri" pitchFamily="34" charset="0"/>
                <a:ea typeface="Calibri" pitchFamily="34" charset="-122"/>
                <a:cs typeface="Calibri" pitchFamily="34" charset="-120"/>
              </a:rPr>
              <a:t>File → New File → </a:t>
            </a:r>
            <a:r>
              <a:rPr lang="en-US" sz="1400" dirty="0">
                <a:solidFill>
                  <a:srgbClr val="777777"/>
                </a:solidFill>
                <a:latin typeface="Calibri" pitchFamily="34" charset="0"/>
                <a:ea typeface="Calibri" pitchFamily="34" charset="-122"/>
                <a:cs typeface="Calibri" pitchFamily="34" charset="-120"/>
              </a:rPr>
              <a:t>Quarto Document</a:t>
            </a:r>
            <a:r>
              <a:rPr kumimoji="0" lang="en-US" sz="1400" b="0" i="0" u="none" strike="noStrike" kern="1200" cap="none" spc="0" normalizeH="0" baseline="0" noProof="0" dirty="0">
                <a:ln>
                  <a:noFill/>
                </a:ln>
                <a:solidFill>
                  <a:srgbClr val="777777"/>
                </a:solidFill>
                <a:effectLst/>
                <a:uLnTx/>
                <a:uFillTx/>
                <a:latin typeface="Calibri" pitchFamily="34" charset="0"/>
                <a:ea typeface="Calibri" pitchFamily="34" charset="-122"/>
                <a:cs typeface="Calibri" pitchFamily="34" charset="-120"/>
              </a:rPr>
              <a:t> — a complete, repeatable recipe in a few</a:t>
            </a:r>
            <a:endPar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Shape 2"/>
          <p:cNvSpPr/>
          <p:nvPr/>
        </p:nvSpPr>
        <p:spPr>
          <a:xfrm>
            <a:off x="548640" y="1371600"/>
            <a:ext cx="457200" cy="457200"/>
          </a:xfrm>
          <a:prstGeom prst="ellipse">
            <a:avLst/>
          </a:prstGeom>
          <a:solidFill>
            <a:srgbClr val="B85042"/>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Text 3"/>
          <p:cNvSpPr/>
          <p:nvPr/>
        </p:nvSpPr>
        <p:spPr>
          <a:xfrm>
            <a:off x="548640" y="1371600"/>
            <a:ext cx="457200" cy="45720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libri" pitchFamily="34" charset="0"/>
                <a:ea typeface="Calibri" pitchFamily="34" charset="-122"/>
                <a:cs typeface="Calibri" pitchFamily="34" charset="-120"/>
              </a:rPr>
              <a:t>1</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Text 4"/>
          <p:cNvSpPr/>
          <p:nvPr/>
        </p:nvSpPr>
        <p:spPr>
          <a:xfrm>
            <a:off x="1188720" y="1389888"/>
            <a:ext cx="4297680" cy="45720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b="1" i="0" u="none" strike="noStrike" kern="1200" cap="none" spc="0" normalizeH="0" baseline="0" noProof="0" dirty="0">
                <a:ln>
                  <a:noFill/>
                </a:ln>
                <a:solidFill>
                  <a:srgbClr val="333333"/>
                </a:solidFill>
                <a:effectLst/>
                <a:uLnTx/>
                <a:uFillTx/>
                <a:latin typeface="Calibri" pitchFamily="34" charset="0"/>
                <a:ea typeface="Calibri" pitchFamily="34" charset="-122"/>
                <a:cs typeface="Calibri" pitchFamily="34" charset="-120"/>
              </a:rPr>
              <a:t>Gather ingredients/batter   </a:t>
            </a:r>
            <a:r>
              <a:rPr kumimoji="0" lang="en-US" sz="1600" b="0" i="0" u="none" strike="noStrike" kern="1200" cap="none" spc="0" normalizeH="0" baseline="0" noProof="0" dirty="0">
                <a:ln>
                  <a:noFill/>
                </a:ln>
                <a:solidFill>
                  <a:srgbClr val="666666"/>
                </a:solidFill>
                <a:effectLst/>
                <a:uLnTx/>
                <a:uFillTx/>
                <a:latin typeface="Calibri" pitchFamily="34" charset="0"/>
                <a:ea typeface="Calibri" pitchFamily="34" charset="-122"/>
                <a:cs typeface="Calibri" pitchFamily="34" charset="-120"/>
              </a:rPr>
              <a:t>Pull in the data</a:t>
            </a:r>
            <a:endParaRPr kumimoji="0" lang="en-US" sz="15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 name="Text 5"/>
          <p:cNvSpPr/>
          <p:nvPr/>
        </p:nvSpPr>
        <p:spPr>
          <a:xfrm>
            <a:off x="5577840" y="1408176"/>
            <a:ext cx="2824480" cy="384048"/>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300" dirty="0">
                <a:solidFill>
                  <a:srgbClr val="B85042"/>
                </a:solidFill>
                <a:latin typeface="Courier New" pitchFamily="34" charset="0"/>
                <a:ea typeface="Courier New" pitchFamily="34" charset="-122"/>
                <a:cs typeface="Courier New" pitchFamily="34" charset="-120"/>
              </a:rPr>
              <a:t>import</a:t>
            </a:r>
            <a:r>
              <a:rPr kumimoji="0" lang="en-US" sz="1300" b="0" i="0" u="none" strike="noStrike" kern="1200" cap="none" spc="0" normalizeH="0" baseline="0" noProof="0" dirty="0">
                <a:ln>
                  <a:noFill/>
                </a:ln>
                <a:solidFill>
                  <a:srgbClr val="B85042"/>
                </a:solidFill>
                <a:effectLst/>
                <a:uLnTx/>
                <a:uFillTx/>
                <a:latin typeface="Courier New" pitchFamily="34" charset="0"/>
                <a:ea typeface="Courier New" pitchFamily="34" charset="-122"/>
                <a:cs typeface="Courier New" pitchFamily="34" charset="-120"/>
              </a:rPr>
              <a:t>()</a:t>
            </a:r>
            <a:r>
              <a:rPr lang="en-US" sz="1300" dirty="0">
                <a:solidFill>
                  <a:srgbClr val="B85042"/>
                </a:solidFill>
                <a:latin typeface="Courier New" pitchFamily="34" charset="0"/>
                <a:ea typeface="Courier New" pitchFamily="34" charset="-122"/>
                <a:cs typeface="Courier New" pitchFamily="34" charset="-120"/>
              </a:rPr>
              <a:t>,</a:t>
            </a:r>
            <a:r>
              <a:rPr kumimoji="0" lang="en-US" sz="1300" b="0" i="0" u="none" strike="noStrike" kern="1200" cap="none" spc="0" normalizeH="0" baseline="0" noProof="0" dirty="0">
                <a:ln>
                  <a:noFill/>
                </a:ln>
                <a:solidFill>
                  <a:srgbClr val="B85042"/>
                </a:solidFill>
                <a:effectLst/>
                <a:uLnTx/>
                <a:uFillTx/>
                <a:latin typeface="Courier New" pitchFamily="34" charset="0"/>
                <a:ea typeface="Courier New" pitchFamily="34" charset="-122"/>
                <a:cs typeface="Courier New" pitchFamily="34" charset="-120"/>
              </a:rPr>
              <a:t> read.csv()</a:t>
            </a:r>
            <a:endParaRPr kumimoji="0" lang="en-US" sz="13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Shape 6"/>
          <p:cNvSpPr/>
          <p:nvPr/>
        </p:nvSpPr>
        <p:spPr>
          <a:xfrm>
            <a:off x="548640" y="2029968"/>
            <a:ext cx="457200" cy="457200"/>
          </a:xfrm>
          <a:prstGeom prst="ellipse">
            <a:avLst/>
          </a:prstGeom>
          <a:solidFill>
            <a:srgbClr val="B85042"/>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 name="Text 7"/>
          <p:cNvSpPr/>
          <p:nvPr/>
        </p:nvSpPr>
        <p:spPr>
          <a:xfrm>
            <a:off x="548640" y="2029968"/>
            <a:ext cx="457200" cy="45720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libri" pitchFamily="34" charset="0"/>
                <a:ea typeface="Calibri" pitchFamily="34" charset="-122"/>
                <a:cs typeface="Calibri" pitchFamily="34" charset="-120"/>
              </a:rPr>
              <a:t>2</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0" name="Text 8"/>
          <p:cNvSpPr/>
          <p:nvPr/>
        </p:nvSpPr>
        <p:spPr>
          <a:xfrm>
            <a:off x="1188720" y="2048256"/>
            <a:ext cx="4297680" cy="457200"/>
          </a:xfrm>
          <a:prstGeom prst="rect">
            <a:avLst/>
          </a:prstGeom>
          <a:noFill/>
          <a:ln/>
        </p:spPr>
        <p:txBody>
          <a:bodyPr wrap="square" lIns="0" tIns="0" rIns="0" bIns="0" rtlCol="0" anchor="ctr"/>
          <a:lstStyle/>
          <a:p>
            <a:pPr lvl="0">
              <a:defRPr/>
            </a:pPr>
            <a:r>
              <a:rPr lang="en-US" b="1" dirty="0">
                <a:solidFill>
                  <a:srgbClr val="333333"/>
                </a:solidFill>
                <a:latin typeface="Calibri" pitchFamily="34" charset="0"/>
                <a:ea typeface="Calibri" pitchFamily="34" charset="-122"/>
                <a:cs typeface="Calibri" pitchFamily="34" charset="-120"/>
              </a:rPr>
              <a:t>Check the batter  </a:t>
            </a:r>
            <a:r>
              <a:rPr lang="en-US" sz="1500" b="1" dirty="0">
                <a:solidFill>
                  <a:srgbClr val="333333"/>
                </a:solidFill>
                <a:latin typeface="Calibri" pitchFamily="34" charset="0"/>
                <a:ea typeface="Calibri" pitchFamily="34" charset="-122"/>
                <a:cs typeface="Calibri" pitchFamily="34" charset="-120"/>
              </a:rPr>
              <a:t> </a:t>
            </a:r>
            <a:r>
              <a:rPr lang="en-US" sz="1600" dirty="0">
                <a:solidFill>
                  <a:srgbClr val="666666"/>
                </a:solidFill>
                <a:latin typeface="Calibri" pitchFamily="34" charset="0"/>
                <a:ea typeface="Calibri" pitchFamily="34" charset="-122"/>
                <a:cs typeface="Calibri" pitchFamily="34" charset="-120"/>
              </a:rPr>
              <a:t>Inspect the data</a:t>
            </a:r>
            <a:endParaRPr lang="en-US" sz="1500" dirty="0">
              <a:solidFill>
                <a:prstClr val="black"/>
              </a:solidFill>
            </a:endParaRPr>
          </a:p>
        </p:txBody>
      </p:sp>
      <p:sp>
        <p:nvSpPr>
          <p:cNvPr id="12" name="Shape 10"/>
          <p:cNvSpPr/>
          <p:nvPr/>
        </p:nvSpPr>
        <p:spPr>
          <a:xfrm>
            <a:off x="548640" y="2688336"/>
            <a:ext cx="457200" cy="457200"/>
          </a:xfrm>
          <a:prstGeom prst="ellipse">
            <a:avLst/>
          </a:prstGeom>
          <a:solidFill>
            <a:srgbClr val="B85042"/>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 name="Text 11"/>
          <p:cNvSpPr/>
          <p:nvPr/>
        </p:nvSpPr>
        <p:spPr>
          <a:xfrm>
            <a:off x="548640" y="2688336"/>
            <a:ext cx="457200" cy="45720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libri" pitchFamily="34" charset="0"/>
                <a:ea typeface="Calibri" pitchFamily="34" charset="-122"/>
                <a:cs typeface="Calibri" pitchFamily="34" charset="-120"/>
              </a:rPr>
              <a:t>3</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4" name="Text 12"/>
          <p:cNvSpPr/>
          <p:nvPr/>
        </p:nvSpPr>
        <p:spPr>
          <a:xfrm>
            <a:off x="1188720" y="2706624"/>
            <a:ext cx="4297680" cy="457200"/>
          </a:xfrm>
          <a:prstGeom prst="rect">
            <a:avLst/>
          </a:prstGeom>
          <a:noFill/>
          <a:ln/>
        </p:spPr>
        <p:txBody>
          <a:bodyPr wrap="square" lIns="0" tIns="0" rIns="0" bIns="0" rtlCol="0" anchor="ctr"/>
          <a:lstStyle/>
          <a:p>
            <a:pPr lvl="0">
              <a:defRPr/>
            </a:pPr>
            <a:r>
              <a:rPr lang="en-US" b="1" dirty="0">
                <a:solidFill>
                  <a:srgbClr val="333333"/>
                </a:solidFill>
                <a:latin typeface="Calibri" pitchFamily="34" charset="0"/>
                <a:ea typeface="Calibri" pitchFamily="34" charset="-122"/>
                <a:cs typeface="Calibri" pitchFamily="34" charset="-120"/>
              </a:rPr>
              <a:t>Bake   </a:t>
            </a:r>
            <a:r>
              <a:rPr lang="en-US" sz="1600" dirty="0">
                <a:solidFill>
                  <a:srgbClr val="666666"/>
                </a:solidFill>
                <a:latin typeface="Calibri" pitchFamily="34" charset="0"/>
                <a:ea typeface="Calibri" pitchFamily="34" charset="-122"/>
                <a:cs typeface="Calibri" pitchFamily="34" charset="-120"/>
              </a:rPr>
              <a:t>Make a bar plot</a:t>
            </a:r>
            <a:endParaRPr lang="en-US" dirty="0">
              <a:solidFill>
                <a:prstClr val="black"/>
              </a:solidFill>
            </a:endParaRPr>
          </a:p>
        </p:txBody>
      </p:sp>
      <p:sp>
        <p:nvSpPr>
          <p:cNvPr id="15" name="Text 13"/>
          <p:cNvSpPr/>
          <p:nvPr/>
        </p:nvSpPr>
        <p:spPr>
          <a:xfrm>
            <a:off x="5577840" y="2018792"/>
            <a:ext cx="3017520" cy="384048"/>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B85042"/>
                </a:solidFill>
                <a:effectLst/>
                <a:uLnTx/>
                <a:uFillTx/>
                <a:latin typeface="Courier New" pitchFamily="34" charset="0"/>
                <a:ea typeface="Courier New" pitchFamily="34" charset="-122"/>
                <a:cs typeface="Courier New" pitchFamily="34" charset="-120"/>
              </a:rPr>
              <a:t>glimpse(), View(), summary()</a:t>
            </a:r>
            <a:endParaRPr kumimoji="0" lang="en-US" sz="13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6" name="Shape 14"/>
          <p:cNvSpPr/>
          <p:nvPr/>
        </p:nvSpPr>
        <p:spPr>
          <a:xfrm>
            <a:off x="548640" y="3346704"/>
            <a:ext cx="457200" cy="457200"/>
          </a:xfrm>
          <a:prstGeom prst="ellipse">
            <a:avLst/>
          </a:prstGeom>
          <a:solidFill>
            <a:srgbClr val="B85042"/>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 name="Text 15"/>
          <p:cNvSpPr/>
          <p:nvPr/>
        </p:nvSpPr>
        <p:spPr>
          <a:xfrm>
            <a:off x="548640" y="3346704"/>
            <a:ext cx="457200" cy="45720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libri" pitchFamily="34" charset="0"/>
                <a:ea typeface="Calibri" pitchFamily="34" charset="-122"/>
                <a:cs typeface="Calibri" pitchFamily="34" charset="-120"/>
              </a:rPr>
              <a:t>4</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8" name="Text 16"/>
          <p:cNvSpPr/>
          <p:nvPr/>
        </p:nvSpPr>
        <p:spPr>
          <a:xfrm>
            <a:off x="1188720" y="3364992"/>
            <a:ext cx="4297680" cy="457200"/>
          </a:xfrm>
          <a:prstGeom prst="rect">
            <a:avLst/>
          </a:prstGeom>
          <a:noFill/>
          <a:ln/>
        </p:spPr>
        <p:txBody>
          <a:bodyPr wrap="square" lIns="0" tIns="0" rIns="0" bIns="0" rtlCol="0" anchor="ctr"/>
          <a:lstStyle/>
          <a:p>
            <a:pPr lvl="0">
              <a:defRPr/>
            </a:pPr>
            <a:r>
              <a:rPr lang="en-US" b="1" dirty="0">
                <a:solidFill>
                  <a:srgbClr val="333333"/>
                </a:solidFill>
                <a:latin typeface="Calibri" pitchFamily="34" charset="0"/>
                <a:ea typeface="Calibri" pitchFamily="34" charset="-122"/>
                <a:cs typeface="Calibri" pitchFamily="34" charset="-120"/>
              </a:rPr>
              <a:t>Taste it   </a:t>
            </a:r>
            <a:r>
              <a:rPr lang="en-US" sz="1600" dirty="0">
                <a:solidFill>
                  <a:srgbClr val="666666"/>
                </a:solidFill>
                <a:latin typeface="Calibri" pitchFamily="34" charset="0"/>
                <a:ea typeface="Calibri" pitchFamily="34" charset="-122"/>
                <a:cs typeface="Calibri" pitchFamily="34" charset="-120"/>
              </a:rPr>
              <a:t>Compute a statistic</a:t>
            </a:r>
            <a:endParaRPr lang="en-US" dirty="0">
              <a:solidFill>
                <a:prstClr val="black"/>
              </a:solidFill>
            </a:endParaRPr>
          </a:p>
        </p:txBody>
      </p:sp>
      <p:sp>
        <p:nvSpPr>
          <p:cNvPr id="19" name="Text 17"/>
          <p:cNvSpPr/>
          <p:nvPr/>
        </p:nvSpPr>
        <p:spPr>
          <a:xfrm>
            <a:off x="5577840" y="2677160"/>
            <a:ext cx="2103120" cy="384048"/>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300" dirty="0">
                <a:solidFill>
                  <a:srgbClr val="B85042"/>
                </a:solidFill>
                <a:latin typeface="Courier New" pitchFamily="34" charset="0"/>
                <a:ea typeface="Courier New" pitchFamily="34" charset="-122"/>
                <a:cs typeface="Courier New" pitchFamily="34" charset="-120"/>
              </a:rPr>
              <a:t>b</a:t>
            </a:r>
            <a:r>
              <a:rPr kumimoji="0" lang="en-US" sz="1300" b="0" i="0" u="none" strike="noStrike" kern="1200" cap="none" spc="0" normalizeH="0" baseline="0" noProof="0" dirty="0" err="1">
                <a:ln>
                  <a:noFill/>
                </a:ln>
                <a:solidFill>
                  <a:srgbClr val="B85042"/>
                </a:solidFill>
                <a:effectLst/>
                <a:uLnTx/>
                <a:uFillTx/>
                <a:latin typeface="Courier New" pitchFamily="34" charset="0"/>
                <a:ea typeface="Courier New" pitchFamily="34" charset="-122"/>
                <a:cs typeface="Courier New" pitchFamily="34" charset="-120"/>
              </a:rPr>
              <a:t>arplot</a:t>
            </a:r>
            <a:r>
              <a:rPr kumimoji="0" lang="en-US" sz="1300" b="0" i="0" u="none" strike="noStrike" kern="1200" cap="none" spc="0" normalizeH="0" baseline="0" noProof="0" dirty="0">
                <a:ln>
                  <a:noFill/>
                </a:ln>
                <a:solidFill>
                  <a:srgbClr val="B85042"/>
                </a:solidFill>
                <a:effectLst/>
                <a:uLnTx/>
                <a:uFillTx/>
                <a:latin typeface="Courier New" pitchFamily="34" charset="0"/>
                <a:ea typeface="Courier New" pitchFamily="34" charset="-122"/>
                <a:cs typeface="Courier New" pitchFamily="34" charset="-120"/>
              </a:rPr>
              <a:t>(), </a:t>
            </a:r>
            <a:r>
              <a:rPr kumimoji="0" lang="en-US" sz="1300" b="0" i="0" u="none" strike="noStrike" kern="1200" cap="none" spc="0" normalizeH="0" baseline="0" noProof="0" dirty="0" err="1">
                <a:ln>
                  <a:noFill/>
                </a:ln>
                <a:solidFill>
                  <a:srgbClr val="B85042"/>
                </a:solidFill>
                <a:effectLst/>
                <a:uLnTx/>
                <a:uFillTx/>
                <a:latin typeface="Courier New" pitchFamily="34" charset="0"/>
                <a:ea typeface="Courier New" pitchFamily="34" charset="-122"/>
                <a:cs typeface="Courier New" pitchFamily="34" charset="-120"/>
              </a:rPr>
              <a:t>ggplot</a:t>
            </a:r>
            <a:r>
              <a:rPr kumimoji="0" lang="en-US" sz="1300" b="0" i="0" u="none" strike="noStrike" kern="1200" cap="none" spc="0" normalizeH="0" baseline="0" noProof="0" dirty="0">
                <a:ln>
                  <a:noFill/>
                </a:ln>
                <a:solidFill>
                  <a:srgbClr val="B85042"/>
                </a:solidFill>
                <a:effectLst/>
                <a:uLnTx/>
                <a:uFillTx/>
                <a:latin typeface="Courier New" pitchFamily="34" charset="0"/>
                <a:ea typeface="Courier New" pitchFamily="34" charset="-122"/>
                <a:cs typeface="Courier New" pitchFamily="34" charset="-120"/>
              </a:rPr>
              <a:t>()</a:t>
            </a:r>
            <a:endParaRPr kumimoji="0" lang="en-US" sz="13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1" name="Text 19"/>
          <p:cNvSpPr/>
          <p:nvPr/>
        </p:nvSpPr>
        <p:spPr>
          <a:xfrm>
            <a:off x="548640" y="4005072"/>
            <a:ext cx="457200" cy="45720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libri" pitchFamily="34" charset="0"/>
                <a:ea typeface="Calibri" pitchFamily="34" charset="-122"/>
                <a:cs typeface="Calibri" pitchFamily="34" charset="-120"/>
              </a:rPr>
              <a:t>5</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3" name="Text 21"/>
          <p:cNvSpPr/>
          <p:nvPr/>
        </p:nvSpPr>
        <p:spPr>
          <a:xfrm>
            <a:off x="5577840" y="3335528"/>
            <a:ext cx="2103120" cy="384048"/>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B85042"/>
                </a:solidFill>
                <a:effectLst/>
                <a:uLnTx/>
                <a:uFillTx/>
                <a:latin typeface="Courier New" pitchFamily="34" charset="0"/>
                <a:ea typeface="Courier New" pitchFamily="34" charset="-122"/>
                <a:cs typeface="Courier New" pitchFamily="34" charset="-120"/>
              </a:rPr>
              <a:t>mean()</a:t>
            </a:r>
            <a:endParaRPr kumimoji="0" lang="en-US" sz="13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4" name="Text 10">
            <a:extLst>
              <a:ext uri="{FF2B5EF4-FFF2-40B4-BE49-F238E27FC236}">
                <a16:creationId xmlns:a16="http://schemas.microsoft.com/office/drawing/2014/main" id="{806367BF-B438-B8AF-0F38-DB8E6392D744}"/>
              </a:ext>
            </a:extLst>
          </p:cNvPr>
          <p:cNvSpPr/>
          <p:nvPr/>
        </p:nvSpPr>
        <p:spPr>
          <a:xfrm>
            <a:off x="2771140" y="4029296"/>
            <a:ext cx="3601720" cy="525780"/>
          </a:xfrm>
          <a:prstGeom prst="roundRect">
            <a:avLst/>
          </a:prstGeom>
          <a:solidFill>
            <a:schemeClr val="accent6">
              <a:lumMod val="20000"/>
              <a:lumOff val="80000"/>
            </a:schemeClr>
          </a:solidFill>
          <a:ln>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dirty="0">
                <a:ln>
                  <a:noFill/>
                </a:ln>
                <a:solidFill>
                  <a:srgbClr val="B85042"/>
                </a:solidFill>
                <a:effectLst/>
                <a:uLnTx/>
                <a:uFillTx/>
                <a:latin typeface="Calibri" pitchFamily="34" charset="0"/>
                <a:ea typeface="Calibri" pitchFamily="34" charset="-122"/>
                <a:cs typeface="Calibri" pitchFamily="34" charset="-120"/>
              </a:rPr>
              <a:t>Review the handout and get the data from the website</a:t>
            </a: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457200" y="274320"/>
            <a:ext cx="8229600" cy="548640"/>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333333"/>
                </a:solidFill>
                <a:effectLst/>
                <a:uLnTx/>
                <a:uFillTx/>
                <a:latin typeface="Cambria" pitchFamily="34" charset="0"/>
                <a:ea typeface="Cambria" pitchFamily="34" charset="-122"/>
                <a:cs typeface="Cambria" pitchFamily="34" charset="-120"/>
              </a:rPr>
              <a:t>Three Ways to Cook a Recipe</a:t>
            </a:r>
            <a:endPar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Shape 1"/>
          <p:cNvSpPr/>
          <p:nvPr/>
        </p:nvSpPr>
        <p:spPr>
          <a:xfrm>
            <a:off x="457200" y="1280160"/>
            <a:ext cx="2651760" cy="2468880"/>
          </a:xfrm>
          <a:prstGeom prst="roundRect">
            <a:avLst>
              <a:gd name="adj" fmla="val 2963"/>
            </a:avLst>
          </a:prstGeom>
          <a:solidFill>
            <a:srgbClr val="F3F4E9"/>
          </a:solidFill>
          <a:ln w="12700">
            <a:solidFill>
              <a:srgbClr val="A7BEAE"/>
            </a:solidFill>
            <a:prstDash val="solid"/>
          </a:ln>
          <a:effectLst>
            <a:outerShdw blurRad="101600" dist="25400" dir="2700000" algn="bl" rotWithShape="0">
              <a:srgbClr val="000000">
                <a:alpha val="14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 name="Shape 2"/>
          <p:cNvSpPr/>
          <p:nvPr/>
        </p:nvSpPr>
        <p:spPr>
          <a:xfrm>
            <a:off x="1508760" y="1554480"/>
            <a:ext cx="548640" cy="548640"/>
          </a:xfrm>
          <a:prstGeom prst="ellipse">
            <a:avLst/>
          </a:prstGeom>
          <a:solidFill>
            <a:srgbClr val="FFFFFF"/>
          </a:solidFill>
          <a:ln w="12700">
            <a:solidFill>
              <a:srgbClr val="A7BEAE"/>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5" name="Image 0" descr="preencoded.png"/>
          <p:cNvPicPr>
            <a:picLocks noChangeAspect="1"/>
          </p:cNvPicPr>
          <p:nvPr/>
        </p:nvPicPr>
        <p:blipFill>
          <a:blip r:embed="rId3"/>
          <a:stretch>
            <a:fillRect/>
          </a:stretch>
        </p:blipFill>
        <p:spPr>
          <a:xfrm>
            <a:off x="1645920" y="1691640"/>
            <a:ext cx="274320" cy="274320"/>
          </a:xfrm>
          <a:prstGeom prst="rect">
            <a:avLst/>
          </a:prstGeom>
        </p:spPr>
      </p:pic>
      <p:sp>
        <p:nvSpPr>
          <p:cNvPr id="6" name="Text 3"/>
          <p:cNvSpPr/>
          <p:nvPr/>
        </p:nvSpPr>
        <p:spPr>
          <a:xfrm>
            <a:off x="594360" y="2240280"/>
            <a:ext cx="2377440" cy="36576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700" b="1" i="0" u="none" strike="noStrike" kern="1200" cap="none" spc="0" normalizeH="0" baseline="0" noProof="0" dirty="0">
                <a:ln>
                  <a:noFill/>
                </a:ln>
                <a:solidFill>
                  <a:srgbClr val="333333"/>
                </a:solidFill>
                <a:effectLst/>
                <a:uLnTx/>
                <a:uFillTx/>
                <a:latin typeface="Calibri" pitchFamily="34" charset="0"/>
                <a:ea typeface="Calibri" pitchFamily="34" charset="-122"/>
                <a:cs typeface="Calibri" pitchFamily="34" charset="-120"/>
              </a:rPr>
              <a:t>Line by line</a:t>
            </a:r>
            <a:endParaRPr kumimoji="0" lang="en-US" sz="17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 name="Text 4"/>
          <p:cNvSpPr/>
          <p:nvPr/>
        </p:nvSpPr>
        <p:spPr>
          <a:xfrm>
            <a:off x="594360" y="2606040"/>
            <a:ext cx="2377440" cy="32004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B85042"/>
                </a:solidFill>
                <a:effectLst/>
                <a:uLnTx/>
                <a:uFillTx/>
                <a:latin typeface="Courier New" pitchFamily="34" charset="0"/>
                <a:ea typeface="Courier New" pitchFamily="34" charset="-122"/>
                <a:cs typeface="Courier New" pitchFamily="34" charset="-120"/>
              </a:rPr>
              <a:t>Ctrl/Cmd + Enter</a:t>
            </a: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Text 5"/>
          <p:cNvSpPr/>
          <p:nvPr/>
        </p:nvSpPr>
        <p:spPr>
          <a:xfrm>
            <a:off x="685800" y="2971800"/>
            <a:ext cx="2194560" cy="73152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666666"/>
                </a:solidFill>
                <a:effectLst/>
                <a:uLnTx/>
                <a:uFillTx/>
                <a:latin typeface="Calibri" pitchFamily="34" charset="0"/>
                <a:ea typeface="Calibri" pitchFamily="34" charset="-122"/>
                <a:cs typeface="Calibri" pitchFamily="34" charset="-120"/>
              </a:rPr>
              <a:t>Tasting as you go — run the line your cursor is on</a:t>
            </a: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 name="Shape 6"/>
          <p:cNvSpPr/>
          <p:nvPr/>
        </p:nvSpPr>
        <p:spPr>
          <a:xfrm>
            <a:off x="3291840" y="1280160"/>
            <a:ext cx="2651760" cy="2468880"/>
          </a:xfrm>
          <a:prstGeom prst="roundRect">
            <a:avLst>
              <a:gd name="adj" fmla="val 2963"/>
            </a:avLst>
          </a:prstGeom>
          <a:solidFill>
            <a:srgbClr val="F3F4E9"/>
          </a:solidFill>
          <a:ln w="12700">
            <a:solidFill>
              <a:srgbClr val="A7BEAE"/>
            </a:solidFill>
            <a:prstDash val="solid"/>
          </a:ln>
          <a:effectLst>
            <a:outerShdw blurRad="101600" dist="25400" dir="2700000" algn="bl" rotWithShape="0">
              <a:srgbClr val="000000">
                <a:alpha val="14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 name="Shape 7"/>
          <p:cNvSpPr/>
          <p:nvPr/>
        </p:nvSpPr>
        <p:spPr>
          <a:xfrm>
            <a:off x="4343400" y="1554480"/>
            <a:ext cx="548640" cy="548640"/>
          </a:xfrm>
          <a:prstGeom prst="ellipse">
            <a:avLst/>
          </a:prstGeom>
          <a:solidFill>
            <a:srgbClr val="FFFFFF"/>
          </a:solidFill>
          <a:ln w="12700">
            <a:solidFill>
              <a:srgbClr val="A7BEAE"/>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11" name="Image 1" descr="preencoded.png"/>
          <p:cNvPicPr>
            <a:picLocks noChangeAspect="1"/>
          </p:cNvPicPr>
          <p:nvPr/>
        </p:nvPicPr>
        <p:blipFill>
          <a:blip r:embed="rId4"/>
          <a:stretch>
            <a:fillRect/>
          </a:stretch>
        </p:blipFill>
        <p:spPr>
          <a:xfrm>
            <a:off x="4480560" y="1691640"/>
            <a:ext cx="274320" cy="274320"/>
          </a:xfrm>
          <a:prstGeom prst="rect">
            <a:avLst/>
          </a:prstGeom>
        </p:spPr>
      </p:pic>
      <p:sp>
        <p:nvSpPr>
          <p:cNvPr id="12" name="Text 8"/>
          <p:cNvSpPr/>
          <p:nvPr/>
        </p:nvSpPr>
        <p:spPr>
          <a:xfrm>
            <a:off x="3429000" y="2240280"/>
            <a:ext cx="2377440" cy="36576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700" b="1" i="0" u="none" strike="noStrike" kern="1200" cap="none" spc="0" normalizeH="0" baseline="0" noProof="0" dirty="0">
                <a:ln>
                  <a:noFill/>
                </a:ln>
                <a:solidFill>
                  <a:srgbClr val="333333"/>
                </a:solidFill>
                <a:effectLst/>
                <a:uLnTx/>
                <a:uFillTx/>
                <a:latin typeface="Calibri" pitchFamily="34" charset="0"/>
                <a:ea typeface="Calibri" pitchFamily="34" charset="-122"/>
                <a:cs typeface="Calibri" pitchFamily="34" charset="-120"/>
              </a:rPr>
              <a:t>A chunk</a:t>
            </a:r>
            <a:endParaRPr kumimoji="0" lang="en-US" sz="17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3" name="Text 9"/>
          <p:cNvSpPr/>
          <p:nvPr/>
        </p:nvSpPr>
        <p:spPr>
          <a:xfrm>
            <a:off x="3429000" y="2606040"/>
            <a:ext cx="2377440" cy="32004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B85042"/>
                </a:solidFill>
                <a:effectLst/>
                <a:uLnTx/>
                <a:uFillTx/>
                <a:latin typeface="Courier New" pitchFamily="34" charset="0"/>
                <a:ea typeface="Courier New" pitchFamily="34" charset="-122"/>
                <a:cs typeface="Courier New" pitchFamily="34" charset="-120"/>
              </a:rPr>
              <a:t>Highlight + Ctrl/Cmd + Enter</a:t>
            </a: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4" name="Text 10"/>
          <p:cNvSpPr/>
          <p:nvPr/>
        </p:nvSpPr>
        <p:spPr>
          <a:xfrm>
            <a:off x="3520440" y="2971800"/>
            <a:ext cx="2194560" cy="73152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666666"/>
                </a:solidFill>
                <a:effectLst/>
                <a:uLnTx/>
                <a:uFillTx/>
                <a:latin typeface="Calibri" pitchFamily="34" charset="0"/>
                <a:ea typeface="Calibri" pitchFamily="34" charset="-122"/>
                <a:cs typeface="Calibri" pitchFamily="34" charset="-120"/>
              </a:rPr>
              <a:t>Cook a few steps together</a:t>
            </a: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5" name="Shape 11"/>
          <p:cNvSpPr/>
          <p:nvPr/>
        </p:nvSpPr>
        <p:spPr>
          <a:xfrm>
            <a:off x="6126480" y="1280160"/>
            <a:ext cx="2651760" cy="2468880"/>
          </a:xfrm>
          <a:prstGeom prst="roundRect">
            <a:avLst>
              <a:gd name="adj" fmla="val 2963"/>
            </a:avLst>
          </a:prstGeom>
          <a:solidFill>
            <a:srgbClr val="F3F4E9"/>
          </a:solidFill>
          <a:ln w="12700">
            <a:solidFill>
              <a:srgbClr val="A7BEAE"/>
            </a:solidFill>
            <a:prstDash val="solid"/>
          </a:ln>
          <a:effectLst>
            <a:outerShdw blurRad="101600" dist="25400" dir="2700000" algn="bl" rotWithShape="0">
              <a:srgbClr val="000000">
                <a:alpha val="14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6" name="Shape 12"/>
          <p:cNvSpPr/>
          <p:nvPr/>
        </p:nvSpPr>
        <p:spPr>
          <a:xfrm>
            <a:off x="7178040" y="1554480"/>
            <a:ext cx="548640" cy="548640"/>
          </a:xfrm>
          <a:prstGeom prst="ellipse">
            <a:avLst/>
          </a:prstGeom>
          <a:solidFill>
            <a:srgbClr val="FFFFFF"/>
          </a:solidFill>
          <a:ln w="12700">
            <a:solidFill>
              <a:srgbClr val="A7BEAE"/>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17" name="Image 2" descr="preencoded.png"/>
          <p:cNvPicPr>
            <a:picLocks noChangeAspect="1"/>
          </p:cNvPicPr>
          <p:nvPr/>
        </p:nvPicPr>
        <p:blipFill>
          <a:blip r:embed="rId5"/>
          <a:stretch>
            <a:fillRect/>
          </a:stretch>
        </p:blipFill>
        <p:spPr>
          <a:xfrm>
            <a:off x="7315200" y="1691640"/>
            <a:ext cx="274320" cy="274320"/>
          </a:xfrm>
          <a:prstGeom prst="rect">
            <a:avLst/>
          </a:prstGeom>
        </p:spPr>
      </p:pic>
      <p:sp>
        <p:nvSpPr>
          <p:cNvPr id="18" name="Text 13"/>
          <p:cNvSpPr/>
          <p:nvPr/>
        </p:nvSpPr>
        <p:spPr>
          <a:xfrm>
            <a:off x="6263640" y="2240280"/>
            <a:ext cx="2377440" cy="36576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700" b="1" i="0" u="none" strike="noStrike" kern="1200" cap="none" spc="0" normalizeH="0" baseline="0" noProof="0" dirty="0">
                <a:ln>
                  <a:noFill/>
                </a:ln>
                <a:solidFill>
                  <a:srgbClr val="333333"/>
                </a:solidFill>
                <a:effectLst/>
                <a:uLnTx/>
                <a:uFillTx/>
                <a:latin typeface="Calibri" pitchFamily="34" charset="0"/>
                <a:ea typeface="Calibri" pitchFamily="34" charset="-122"/>
                <a:cs typeface="Calibri" pitchFamily="34" charset="-120"/>
              </a:rPr>
              <a:t>The whole dish</a:t>
            </a:r>
            <a:endParaRPr kumimoji="0" lang="en-US" sz="17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9" name="Text 14"/>
          <p:cNvSpPr/>
          <p:nvPr/>
        </p:nvSpPr>
        <p:spPr>
          <a:xfrm>
            <a:off x="6263640" y="2606040"/>
            <a:ext cx="2377440" cy="32004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B85042"/>
                </a:solidFill>
                <a:effectLst/>
                <a:uLnTx/>
                <a:uFillTx/>
                <a:latin typeface="Courier New" pitchFamily="34" charset="0"/>
                <a:ea typeface="Courier New" pitchFamily="34" charset="-122"/>
                <a:cs typeface="Courier New" pitchFamily="34" charset="-120"/>
              </a:rPr>
              <a:t>Source button</a:t>
            </a: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0" name="Text 15"/>
          <p:cNvSpPr/>
          <p:nvPr/>
        </p:nvSpPr>
        <p:spPr>
          <a:xfrm>
            <a:off x="6355080" y="2971800"/>
            <a:ext cx="2194560" cy="73152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666666"/>
                </a:solidFill>
                <a:effectLst/>
                <a:uLnTx/>
                <a:uFillTx/>
                <a:latin typeface="Calibri" pitchFamily="34" charset="0"/>
                <a:ea typeface="Calibri" pitchFamily="34" charset="-122"/>
                <a:cs typeface="Calibri" pitchFamily="34" charset="-120"/>
              </a:rPr>
              <a:t>Trust the recipe — run the entire script top to bottom</a:t>
            </a: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1" name="Text 16"/>
          <p:cNvSpPr/>
          <p:nvPr/>
        </p:nvSpPr>
        <p:spPr>
          <a:xfrm>
            <a:off x="457200" y="4069080"/>
            <a:ext cx="8229600" cy="457200"/>
          </a:xfrm>
          <a:prstGeom prst="rect">
            <a:avLst/>
          </a:prstGeom>
          <a:noFill/>
          <a:ln/>
        </p:spPr>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700" b="1" i="1" u="none" strike="noStrike" kern="1200" cap="none" spc="0" normalizeH="0" baseline="0" noProof="0" dirty="0">
                <a:ln>
                  <a:noFill/>
                </a:ln>
                <a:solidFill>
                  <a:srgbClr val="B85042"/>
                </a:solidFill>
                <a:effectLst/>
                <a:uLnTx/>
                <a:uFillTx/>
                <a:latin typeface="Cambria" pitchFamily="34" charset="0"/>
                <a:ea typeface="Cambria" pitchFamily="34" charset="-122"/>
                <a:cs typeface="Cambria" pitchFamily="34" charset="-120"/>
              </a:rPr>
              <a:t>When the plot appears: screenshot it. That's your first dish.</a:t>
            </a:r>
            <a:endParaRPr kumimoji="0" lang="en-US" sz="17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B85042"/>
        </a:solidFill>
        <a:effectLst/>
      </p:bgPr>
    </p:bg>
    <p:spTree>
      <p:nvGrpSpPr>
        <p:cNvPr id="1" name=""/>
        <p:cNvGrpSpPr/>
        <p:nvPr/>
      </p:nvGrpSpPr>
      <p:grpSpPr>
        <a:xfrm>
          <a:off x="0" y="0"/>
          <a:ext cx="0" cy="0"/>
          <a:chOff x="0" y="0"/>
          <a:chExt cx="0" cy="0"/>
        </a:xfrm>
      </p:grpSpPr>
      <p:sp>
        <p:nvSpPr>
          <p:cNvPr id="2" name="Shape 0"/>
          <p:cNvSpPr/>
          <p:nvPr/>
        </p:nvSpPr>
        <p:spPr>
          <a:xfrm>
            <a:off x="502920" y="347472"/>
            <a:ext cx="566928" cy="566928"/>
          </a:xfrm>
          <a:prstGeom prst="ellipse">
            <a:avLst/>
          </a:prstGeom>
          <a:solidFill>
            <a:srgbClr val="8F3E33"/>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3" name="Image 0" descr="preencoded.png"/>
          <p:cNvPicPr>
            <a:picLocks noChangeAspect="1"/>
          </p:cNvPicPr>
          <p:nvPr/>
        </p:nvPicPr>
        <p:blipFill>
          <a:blip r:embed="rId3"/>
          <a:stretch>
            <a:fillRect/>
          </a:stretch>
        </p:blipFill>
        <p:spPr>
          <a:xfrm>
            <a:off x="649224" y="493776"/>
            <a:ext cx="274320" cy="274320"/>
          </a:xfrm>
          <a:prstGeom prst="rect">
            <a:avLst/>
          </a:prstGeom>
        </p:spPr>
      </p:pic>
      <p:sp>
        <p:nvSpPr>
          <p:cNvPr id="4" name="Text 1"/>
          <p:cNvSpPr/>
          <p:nvPr/>
        </p:nvSpPr>
        <p:spPr>
          <a:xfrm>
            <a:off x="1234440" y="320040"/>
            <a:ext cx="7498080" cy="64008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FFFFFF"/>
                </a:solidFill>
                <a:effectLst/>
                <a:uLnTx/>
                <a:uFillTx/>
                <a:latin typeface="Cambria" pitchFamily="34" charset="0"/>
                <a:ea typeface="Cambria" pitchFamily="34" charset="-122"/>
                <a:cs typeface="Cambria" pitchFamily="34" charset="-120"/>
              </a:rPr>
              <a:t>Set Off the Smoke Alarm — On Purpose</a:t>
            </a:r>
            <a:endParaRPr kumimoji="0" lang="en-US" sz="3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Shape 2"/>
          <p:cNvSpPr/>
          <p:nvPr/>
        </p:nvSpPr>
        <p:spPr>
          <a:xfrm>
            <a:off x="502920" y="1234440"/>
            <a:ext cx="8138160" cy="896112"/>
          </a:xfrm>
          <a:prstGeom prst="roundRect">
            <a:avLst>
              <a:gd name="adj" fmla="val 7143"/>
            </a:avLst>
          </a:prstGeom>
          <a:solidFill>
            <a:srgbClr val="8F3E33"/>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Text 3"/>
          <p:cNvSpPr/>
          <p:nvPr/>
        </p:nvSpPr>
        <p:spPr>
          <a:xfrm>
            <a:off x="731520" y="1325880"/>
            <a:ext cx="2834640" cy="329184"/>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E7E8D1"/>
                </a:solidFill>
                <a:effectLst/>
                <a:uLnTx/>
                <a:uFillTx/>
                <a:latin typeface="Courier New" pitchFamily="34" charset="0"/>
                <a:ea typeface="Courier New" pitchFamily="34" charset="-122"/>
                <a:cs typeface="Courier New" pitchFamily="34" charset="-120"/>
              </a:rPr>
              <a:t>cookie_ratngs</a:t>
            </a:r>
            <a:endPar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 name="Text 4"/>
          <p:cNvSpPr/>
          <p:nvPr/>
        </p:nvSpPr>
        <p:spPr>
          <a:xfrm>
            <a:off x="731520" y="1691640"/>
            <a:ext cx="3291840" cy="329184"/>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E8B8B0"/>
                </a:solidFill>
                <a:effectLst/>
                <a:uLnTx/>
                <a:uFillTx/>
                <a:latin typeface="Courier New" pitchFamily="34" charset="0"/>
                <a:ea typeface="Courier New" pitchFamily="34" charset="-122"/>
                <a:cs typeface="Courier New" pitchFamily="34" charset="-120"/>
              </a:rPr>
              <a:t>Error: object 'cookie_ratngs' not found</a:t>
            </a:r>
            <a:endPar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Text 5"/>
          <p:cNvSpPr/>
          <p:nvPr/>
        </p:nvSpPr>
        <p:spPr>
          <a:xfrm>
            <a:off x="4206240" y="1234440"/>
            <a:ext cx="4297680" cy="896112"/>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1" u="none" strike="noStrike" kern="1200" cap="none" spc="0" normalizeH="0" baseline="0" noProof="0" dirty="0">
                <a:ln>
                  <a:noFill/>
                </a:ln>
                <a:solidFill>
                  <a:srgbClr val="FFFFFF"/>
                </a:solidFill>
                <a:effectLst/>
                <a:uLnTx/>
                <a:uFillTx/>
                <a:latin typeface="Calibri" pitchFamily="34" charset="0"/>
                <a:ea typeface="Calibri" pitchFamily="34" charset="-122"/>
                <a:cs typeface="Calibri" pitchFamily="34" charset="-120"/>
              </a:rPr>
              <a:t>“I looked in the pantry. No container has that label.”</a:t>
            </a:r>
            <a:endParaRPr kumimoji="0" lang="en-US" sz="13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 name="Shape 6"/>
          <p:cNvSpPr/>
          <p:nvPr/>
        </p:nvSpPr>
        <p:spPr>
          <a:xfrm>
            <a:off x="502920" y="2267712"/>
            <a:ext cx="8138160" cy="896112"/>
          </a:xfrm>
          <a:prstGeom prst="roundRect">
            <a:avLst>
              <a:gd name="adj" fmla="val 7143"/>
            </a:avLst>
          </a:prstGeom>
          <a:solidFill>
            <a:srgbClr val="8F3E33"/>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 name="Text 7"/>
          <p:cNvSpPr/>
          <p:nvPr/>
        </p:nvSpPr>
        <p:spPr>
          <a:xfrm>
            <a:off x="731520" y="2359152"/>
            <a:ext cx="2834640" cy="329184"/>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E7E8D1"/>
                </a:solidFill>
                <a:effectLst/>
                <a:uLnTx/>
                <a:uFillTx/>
                <a:latin typeface="Courier New" pitchFamily="34" charset="0"/>
                <a:ea typeface="Courier New" pitchFamily="34" charset="-122"/>
                <a:cs typeface="Courier New" pitchFamily="34" charset="-120"/>
              </a:rPr>
              <a:t>Mean(avg_rating)</a:t>
            </a:r>
            <a:endPar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1" name="Text 8"/>
          <p:cNvSpPr/>
          <p:nvPr/>
        </p:nvSpPr>
        <p:spPr>
          <a:xfrm>
            <a:off x="731520" y="2724912"/>
            <a:ext cx="3291840" cy="329184"/>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E8B8B0"/>
                </a:solidFill>
                <a:effectLst/>
                <a:uLnTx/>
                <a:uFillTx/>
                <a:latin typeface="Courier New" pitchFamily="34" charset="0"/>
                <a:ea typeface="Courier New" pitchFamily="34" charset="-122"/>
                <a:cs typeface="Courier New" pitchFamily="34" charset="-120"/>
              </a:rPr>
              <a:t>Error: could not find function "Mean"</a:t>
            </a:r>
            <a:endPar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2" name="Text 9"/>
          <p:cNvSpPr/>
          <p:nvPr/>
        </p:nvSpPr>
        <p:spPr>
          <a:xfrm>
            <a:off x="4206240" y="2267712"/>
            <a:ext cx="4297680" cy="896112"/>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1" u="none" strike="noStrike" kern="1200" cap="none" spc="0" normalizeH="0" baseline="0" noProof="0" dirty="0">
                <a:ln>
                  <a:noFill/>
                </a:ln>
                <a:solidFill>
                  <a:srgbClr val="FFFFFF"/>
                </a:solidFill>
                <a:effectLst/>
                <a:uLnTx/>
                <a:uFillTx/>
                <a:latin typeface="Calibri" pitchFamily="34" charset="0"/>
                <a:ea typeface="Calibri" pitchFamily="34" charset="-122"/>
                <a:cs typeface="Calibri" pitchFamily="34" charset="-120"/>
              </a:rPr>
              <a:t>“I don’t know a technique called ‘Mean’. (I know ‘mean’.)”</a:t>
            </a:r>
            <a:endParaRPr kumimoji="0" lang="en-US" sz="13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3" name="Shape 10"/>
          <p:cNvSpPr/>
          <p:nvPr/>
        </p:nvSpPr>
        <p:spPr>
          <a:xfrm>
            <a:off x="502920" y="3300984"/>
            <a:ext cx="8138160" cy="896112"/>
          </a:xfrm>
          <a:prstGeom prst="roundRect">
            <a:avLst>
              <a:gd name="adj" fmla="val 7143"/>
            </a:avLst>
          </a:prstGeom>
          <a:solidFill>
            <a:srgbClr val="8F3E33"/>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 name="Text 11"/>
          <p:cNvSpPr/>
          <p:nvPr/>
        </p:nvSpPr>
        <p:spPr>
          <a:xfrm>
            <a:off x="731520" y="3392424"/>
            <a:ext cx="2834640" cy="329184"/>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E7E8D1"/>
                </a:solidFill>
                <a:effectLst/>
                <a:uLnTx/>
                <a:uFillTx/>
                <a:latin typeface="Courier New" pitchFamily="34" charset="0"/>
                <a:ea typeface="Courier New" pitchFamily="34" charset="-122"/>
                <a:cs typeface="Courier New" pitchFamily="34" charset="-120"/>
              </a:rPr>
              <a:t>mean(avg_rating</a:t>
            </a:r>
            <a:endPar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5" name="Text 12"/>
          <p:cNvSpPr/>
          <p:nvPr/>
        </p:nvSpPr>
        <p:spPr>
          <a:xfrm>
            <a:off x="731520" y="3758184"/>
            <a:ext cx="3291840" cy="329184"/>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E8B8B0"/>
                </a:solidFill>
                <a:effectLst/>
                <a:uLnTx/>
                <a:uFillTx/>
                <a:latin typeface="Courier New" pitchFamily="34" charset="0"/>
                <a:ea typeface="Courier New" pitchFamily="34" charset="-122"/>
                <a:cs typeface="Courier New" pitchFamily="34" charset="-120"/>
              </a:rPr>
              <a:t>Error: console shows  +  and waits…</a:t>
            </a:r>
            <a:endPar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6" name="Text 13"/>
          <p:cNvSpPr/>
          <p:nvPr/>
        </p:nvSpPr>
        <p:spPr>
          <a:xfrm>
            <a:off x="4206240" y="3300984"/>
            <a:ext cx="4297680" cy="896112"/>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1" u="none" strike="noStrike" kern="1200" cap="none" spc="0" normalizeH="0" baseline="0" noProof="0" dirty="0">
                <a:ln>
                  <a:noFill/>
                </a:ln>
                <a:solidFill>
                  <a:srgbClr val="FFFFFF"/>
                </a:solidFill>
                <a:effectLst/>
                <a:uLnTx/>
                <a:uFillTx/>
                <a:latin typeface="Calibri" pitchFamily="34" charset="0"/>
                <a:ea typeface="Calibri" pitchFamily="34" charset="-122"/>
                <a:cs typeface="Calibri" pitchFamily="34" charset="-120"/>
              </a:rPr>
              <a:t>“Still listening — you haven’t finished the sentence.”  (Escape = start over)</a:t>
            </a:r>
            <a:endParaRPr kumimoji="0" lang="en-US" sz="13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7" name="Text 14"/>
          <p:cNvSpPr/>
          <p:nvPr/>
        </p:nvSpPr>
        <p:spPr>
          <a:xfrm>
            <a:off x="457200" y="4434840"/>
            <a:ext cx="8229600" cy="457200"/>
          </a:xfrm>
          <a:prstGeom prst="rect">
            <a:avLst/>
          </a:prstGeom>
          <a:noFill/>
          <a:ln/>
        </p:spPr>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E7E8D1"/>
                </a:solidFill>
                <a:effectLst/>
                <a:uLnTx/>
                <a:uFillTx/>
                <a:latin typeface="Cambria" pitchFamily="34" charset="0"/>
                <a:ea typeface="Cambria" pitchFamily="34" charset="-122"/>
                <a:cs typeface="Cambria" pitchFamily="34" charset="-120"/>
              </a:rPr>
              <a:t>The error message is the smoke alarm, not the fire.</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457200" y="274320"/>
            <a:ext cx="6858000" cy="548640"/>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333333"/>
                </a:solidFill>
                <a:effectLst/>
                <a:uLnTx/>
                <a:uFillTx/>
                <a:latin typeface="Cambria" pitchFamily="34" charset="0"/>
                <a:ea typeface="Cambria" pitchFamily="34" charset="-122"/>
                <a:cs typeface="Cambria" pitchFamily="34" charset="-120"/>
              </a:rPr>
              <a:t>Before </a:t>
            </a:r>
            <a:r>
              <a:rPr lang="en-US" sz="3600" b="1" dirty="0">
                <a:solidFill>
                  <a:srgbClr val="333333"/>
                </a:solidFill>
                <a:latin typeface="Cambria" pitchFamily="34" charset="0"/>
                <a:ea typeface="Cambria" pitchFamily="34" charset="-122"/>
                <a:cs typeface="Cambria" pitchFamily="34" charset="-120"/>
              </a:rPr>
              <a:t>the Break</a:t>
            </a:r>
            <a:endPar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Shape 1"/>
          <p:cNvSpPr/>
          <p:nvPr/>
        </p:nvSpPr>
        <p:spPr>
          <a:xfrm>
            <a:off x="8229600" y="292608"/>
            <a:ext cx="502920" cy="502920"/>
          </a:xfrm>
          <a:prstGeom prst="ellipse">
            <a:avLst/>
          </a:prstGeom>
          <a:solidFill>
            <a:srgbClr val="B85042"/>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4" name="Image 0" descr="preencoded.png"/>
          <p:cNvPicPr>
            <a:picLocks noChangeAspect="1"/>
          </p:cNvPicPr>
          <p:nvPr/>
        </p:nvPicPr>
        <p:blipFill>
          <a:blip r:embed="rId3"/>
          <a:stretch>
            <a:fillRect/>
          </a:stretch>
        </p:blipFill>
        <p:spPr>
          <a:xfrm>
            <a:off x="8348472" y="411480"/>
            <a:ext cx="265176" cy="265176"/>
          </a:xfrm>
          <a:prstGeom prst="rect">
            <a:avLst/>
          </a:prstGeom>
        </p:spPr>
      </p:pic>
      <p:sp>
        <p:nvSpPr>
          <p:cNvPr id="5" name="Shape 2"/>
          <p:cNvSpPr/>
          <p:nvPr/>
        </p:nvSpPr>
        <p:spPr>
          <a:xfrm>
            <a:off x="548640" y="1188720"/>
            <a:ext cx="457200" cy="457200"/>
          </a:xfrm>
          <a:prstGeom prst="ellipse">
            <a:avLst/>
          </a:prstGeom>
          <a:solidFill>
            <a:srgbClr val="E7E8D1"/>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Text 3"/>
          <p:cNvSpPr/>
          <p:nvPr/>
        </p:nvSpPr>
        <p:spPr>
          <a:xfrm>
            <a:off x="548640" y="1188720"/>
            <a:ext cx="457200" cy="45720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B85042"/>
                </a:solidFill>
                <a:effectLst/>
                <a:uLnTx/>
                <a:uFillTx/>
                <a:latin typeface="Calibri" pitchFamily="34" charset="0"/>
                <a:ea typeface="Calibri" pitchFamily="34" charset="-122"/>
                <a:cs typeface="Calibri" pitchFamily="34" charset="-120"/>
              </a:rPr>
              <a:t>1</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 name="Text 4"/>
          <p:cNvSpPr/>
          <p:nvPr/>
        </p:nvSpPr>
        <p:spPr>
          <a:xfrm>
            <a:off x="1188720" y="1115568"/>
            <a:ext cx="7406640" cy="64008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333333"/>
                </a:solidFill>
                <a:effectLst/>
                <a:uLnTx/>
                <a:uFillTx/>
                <a:latin typeface="Calibri" pitchFamily="34" charset="0"/>
                <a:ea typeface="Calibri" pitchFamily="34" charset="-122"/>
                <a:cs typeface="Calibri" pitchFamily="34" charset="-120"/>
              </a:rPr>
              <a:t>What's the difference between the console and a script? Kitchen terms welcome.</a:t>
            </a:r>
            <a:endPar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Shape 5"/>
          <p:cNvSpPr/>
          <p:nvPr/>
        </p:nvSpPr>
        <p:spPr>
          <a:xfrm>
            <a:off x="548640" y="2057400"/>
            <a:ext cx="457200" cy="457200"/>
          </a:xfrm>
          <a:prstGeom prst="ellipse">
            <a:avLst/>
          </a:prstGeom>
          <a:solidFill>
            <a:srgbClr val="E7E8D1"/>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 name="Text 6"/>
          <p:cNvSpPr/>
          <p:nvPr/>
        </p:nvSpPr>
        <p:spPr>
          <a:xfrm>
            <a:off x="548640" y="2057400"/>
            <a:ext cx="457200" cy="45720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B85042"/>
                </a:solidFill>
                <a:effectLst/>
                <a:uLnTx/>
                <a:uFillTx/>
                <a:latin typeface="Calibri" pitchFamily="34" charset="0"/>
                <a:ea typeface="Calibri" pitchFamily="34" charset="-122"/>
                <a:cs typeface="Calibri" pitchFamily="34" charset="-120"/>
              </a:rPr>
              <a:t>2</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0" name="Text 7"/>
          <p:cNvSpPr/>
          <p:nvPr/>
        </p:nvSpPr>
        <p:spPr>
          <a:xfrm>
            <a:off x="1188720" y="1984248"/>
            <a:ext cx="7406640" cy="64008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333333"/>
                </a:solidFill>
                <a:effectLst/>
                <a:uLnTx/>
                <a:uFillTx/>
                <a:latin typeface="Calibri" pitchFamily="34" charset="0"/>
                <a:ea typeface="Calibri" pitchFamily="34" charset="-122"/>
                <a:cs typeface="Calibri" pitchFamily="34" charset="-120"/>
              </a:rPr>
              <a:t>What does  &lt;-  do?</a:t>
            </a:r>
            <a:endPar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1" name="Shape 8"/>
          <p:cNvSpPr/>
          <p:nvPr/>
        </p:nvSpPr>
        <p:spPr>
          <a:xfrm>
            <a:off x="548640" y="2926080"/>
            <a:ext cx="457200" cy="457200"/>
          </a:xfrm>
          <a:prstGeom prst="ellipse">
            <a:avLst/>
          </a:prstGeom>
          <a:solidFill>
            <a:srgbClr val="E7E8D1"/>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 name="Text 9"/>
          <p:cNvSpPr/>
          <p:nvPr/>
        </p:nvSpPr>
        <p:spPr>
          <a:xfrm>
            <a:off x="548640" y="2926080"/>
            <a:ext cx="457200" cy="45720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B85042"/>
                </a:solidFill>
                <a:effectLst/>
                <a:uLnTx/>
                <a:uFillTx/>
                <a:latin typeface="Calibri" pitchFamily="34" charset="0"/>
                <a:ea typeface="Calibri" pitchFamily="34" charset="-122"/>
                <a:cs typeface="Calibri" pitchFamily="34" charset="-120"/>
              </a:rPr>
              <a:t>3</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3" name="Text 10"/>
          <p:cNvSpPr/>
          <p:nvPr/>
        </p:nvSpPr>
        <p:spPr>
          <a:xfrm>
            <a:off x="1188720" y="2852928"/>
            <a:ext cx="7406640" cy="64008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333333"/>
                </a:solidFill>
                <a:effectLst/>
                <a:uLnTx/>
                <a:uFillTx/>
                <a:latin typeface="Calibri" pitchFamily="34" charset="0"/>
                <a:ea typeface="Calibri" pitchFamily="34" charset="-122"/>
                <a:cs typeface="Calibri" pitchFamily="34" charset="-120"/>
              </a:rPr>
              <a:t>What is an R-Project and how is it different from the Quarto Document?</a:t>
            </a:r>
            <a:endPar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7" name="Shape 8">
            <a:extLst>
              <a:ext uri="{FF2B5EF4-FFF2-40B4-BE49-F238E27FC236}">
                <a16:creationId xmlns:a16="http://schemas.microsoft.com/office/drawing/2014/main" id="{F0390E88-69E0-5DC7-F8C4-75F5FE0DBE10}"/>
              </a:ext>
            </a:extLst>
          </p:cNvPr>
          <p:cNvSpPr/>
          <p:nvPr/>
        </p:nvSpPr>
        <p:spPr>
          <a:xfrm>
            <a:off x="566928" y="3867912"/>
            <a:ext cx="457200" cy="457200"/>
          </a:xfrm>
          <a:prstGeom prst="ellipse">
            <a:avLst/>
          </a:prstGeom>
          <a:solidFill>
            <a:srgbClr val="E7E8D1"/>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9" name="Text 9">
            <a:extLst>
              <a:ext uri="{FF2B5EF4-FFF2-40B4-BE49-F238E27FC236}">
                <a16:creationId xmlns:a16="http://schemas.microsoft.com/office/drawing/2014/main" id="{3CEE7C98-4DDB-17A8-5FB8-B50AACA14C9B}"/>
              </a:ext>
            </a:extLst>
          </p:cNvPr>
          <p:cNvSpPr/>
          <p:nvPr/>
        </p:nvSpPr>
        <p:spPr>
          <a:xfrm>
            <a:off x="566928" y="3867912"/>
            <a:ext cx="457200" cy="45720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b="1" dirty="0">
                <a:solidFill>
                  <a:srgbClr val="B85042"/>
                </a:solidFill>
                <a:latin typeface="Calibri" pitchFamily="34" charset="0"/>
                <a:ea typeface="Calibri" pitchFamily="34" charset="-122"/>
                <a:cs typeface="Calibri" pitchFamily="34" charset="-120"/>
              </a:rPr>
              <a:t>4</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1" name="Text 10">
            <a:extLst>
              <a:ext uri="{FF2B5EF4-FFF2-40B4-BE49-F238E27FC236}">
                <a16:creationId xmlns:a16="http://schemas.microsoft.com/office/drawing/2014/main" id="{602A8C3D-2084-5DBB-C695-310FE1631695}"/>
              </a:ext>
            </a:extLst>
          </p:cNvPr>
          <p:cNvSpPr/>
          <p:nvPr/>
        </p:nvSpPr>
        <p:spPr>
          <a:xfrm>
            <a:off x="1207008" y="3794760"/>
            <a:ext cx="7406640" cy="64008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333333"/>
                </a:solidFill>
                <a:effectLst/>
                <a:uLnTx/>
                <a:uFillTx/>
                <a:latin typeface="Calibri" pitchFamily="34" charset="0"/>
                <a:ea typeface="Calibri" pitchFamily="34" charset="-122"/>
                <a:cs typeface="Calibri" pitchFamily="34" charset="-120"/>
              </a:rPr>
              <a:t>What does %&gt;% do?</a:t>
            </a:r>
            <a:endPar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1E2761"/>
        </a:solidFill>
        <a:effectLst/>
      </p:bgPr>
    </p:bg>
    <p:spTree>
      <p:nvGrpSpPr>
        <p:cNvPr id="1" name="">
          <a:extLst>
            <a:ext uri="{FF2B5EF4-FFF2-40B4-BE49-F238E27FC236}">
              <a16:creationId xmlns:a16="http://schemas.microsoft.com/office/drawing/2014/main" id="{AD8C10CB-FE81-0134-EB1C-4E949EEA2724}"/>
            </a:ext>
          </a:extLst>
        </p:cNvPr>
        <p:cNvGrpSpPr/>
        <p:nvPr/>
      </p:nvGrpSpPr>
      <p:grpSpPr>
        <a:xfrm>
          <a:off x="0" y="0"/>
          <a:ext cx="0" cy="0"/>
          <a:chOff x="0" y="0"/>
          <a:chExt cx="0" cy="0"/>
        </a:xfrm>
      </p:grpSpPr>
      <p:sp>
        <p:nvSpPr>
          <p:cNvPr id="3" name="Text 1">
            <a:extLst>
              <a:ext uri="{FF2B5EF4-FFF2-40B4-BE49-F238E27FC236}">
                <a16:creationId xmlns:a16="http://schemas.microsoft.com/office/drawing/2014/main" id="{67E7BFBA-F719-DA9F-E178-0A2F8BBD7CA7}"/>
              </a:ext>
            </a:extLst>
          </p:cNvPr>
          <p:cNvSpPr/>
          <p:nvPr/>
        </p:nvSpPr>
        <p:spPr>
          <a:xfrm>
            <a:off x="457200" y="777240"/>
            <a:ext cx="8229600" cy="685800"/>
          </a:xfrm>
          <a:prstGeom prst="rect">
            <a:avLst/>
          </a:prstGeom>
          <a:noFill/>
          <a:ln/>
        </p:spPr>
        <p:txBody>
          <a:bodyPr wrap="square" rtlCol="0" anchor="ctr"/>
          <a:lstStyle/>
          <a:p>
            <a:pPr marL="0" indent="0">
              <a:buNone/>
            </a:pPr>
            <a:endParaRPr lang="en-US" sz="3200" dirty="0"/>
          </a:p>
        </p:txBody>
      </p:sp>
      <p:sp>
        <p:nvSpPr>
          <p:cNvPr id="4" name="Shape 2">
            <a:extLst>
              <a:ext uri="{FF2B5EF4-FFF2-40B4-BE49-F238E27FC236}">
                <a16:creationId xmlns:a16="http://schemas.microsoft.com/office/drawing/2014/main" id="{85626B62-4D5E-E88F-11CF-6D69498A3A52}"/>
              </a:ext>
            </a:extLst>
          </p:cNvPr>
          <p:cNvSpPr/>
          <p:nvPr/>
        </p:nvSpPr>
        <p:spPr>
          <a:xfrm>
            <a:off x="366262" y="659171"/>
            <a:ext cx="8411475" cy="1993593"/>
          </a:xfrm>
          <a:prstGeom prst="roundRect">
            <a:avLst>
              <a:gd name="adj" fmla="val 4286"/>
            </a:avLst>
          </a:prstGeom>
          <a:solidFill>
            <a:srgbClr val="2E3D8F"/>
          </a:solidFill>
          <a:ln/>
          <a:effectLst>
            <a:outerShdw blurRad="101600" dist="38100" dir="2700000" algn="bl" rotWithShape="0">
              <a:srgbClr val="000000">
                <a:alpha val="14000"/>
              </a:srgbClr>
            </a:outerShdw>
          </a:effectLst>
        </p:spPr>
        <p:txBody>
          <a:bodyPr anchor="ctr"/>
          <a:lstStyle/>
          <a:p>
            <a:r>
              <a:rPr lang="en-US" sz="4800" b="1" dirty="0">
                <a:solidFill>
                  <a:srgbClr val="FFFFFF"/>
                </a:solidFill>
                <a:latin typeface="Cambria" pitchFamily="34" charset="0"/>
                <a:ea typeface="Cambria" pitchFamily="34" charset="-122"/>
                <a:cs typeface="Cambria" pitchFamily="34" charset="-120"/>
              </a:rPr>
              <a:t>Review Lab 2</a:t>
            </a:r>
            <a:endParaRPr lang="en-US" sz="4800" dirty="0"/>
          </a:p>
        </p:txBody>
      </p:sp>
      <p:pic>
        <p:nvPicPr>
          <p:cNvPr id="2" name="Picture 1" descr="I just noticed that the mug that the &quot;I Have No Idea What I'm Doing&quot; dog is  using is Conan's mug. : r/conan">
            <a:extLst>
              <a:ext uri="{FF2B5EF4-FFF2-40B4-BE49-F238E27FC236}">
                <a16:creationId xmlns:a16="http://schemas.microsoft.com/office/drawing/2014/main" id="{182F938D-BD4F-0FEC-5E70-41583E555531}"/>
              </a:ext>
            </a:extLst>
          </p:cNvPr>
          <p:cNvPicPr>
            <a:picLocks noChangeAspect="1"/>
          </p:cNvPicPr>
          <p:nvPr/>
        </p:nvPicPr>
        <p:blipFill>
          <a:blip r:embed="rId3"/>
          <a:stretch>
            <a:fillRect/>
          </a:stretch>
        </p:blipFill>
        <p:spPr>
          <a:xfrm>
            <a:off x="3017944" y="2150346"/>
            <a:ext cx="5101123" cy="2874363"/>
          </a:xfrm>
          <a:prstGeom prst="rect">
            <a:avLst/>
          </a:prstGeom>
        </p:spPr>
      </p:pic>
    </p:spTree>
    <p:extLst>
      <p:ext uri="{BB962C8B-B14F-4D97-AF65-F5344CB8AC3E}">
        <p14:creationId xmlns:p14="http://schemas.microsoft.com/office/powerpoint/2010/main" val="387070570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B85042"/>
        </a:solidFill>
        <a:effectLst/>
      </p:bgPr>
    </p:bg>
    <p:spTree>
      <p:nvGrpSpPr>
        <p:cNvPr id="1" name=""/>
        <p:cNvGrpSpPr/>
        <p:nvPr/>
      </p:nvGrpSpPr>
      <p:grpSpPr>
        <a:xfrm>
          <a:off x="0" y="0"/>
          <a:ext cx="0" cy="0"/>
          <a:chOff x="0" y="0"/>
          <a:chExt cx="0" cy="0"/>
        </a:xfrm>
      </p:grpSpPr>
      <p:sp>
        <p:nvSpPr>
          <p:cNvPr id="2" name="Shape 0"/>
          <p:cNvSpPr/>
          <p:nvPr/>
        </p:nvSpPr>
        <p:spPr>
          <a:xfrm>
            <a:off x="4069080" y="777240"/>
            <a:ext cx="1005840" cy="1005840"/>
          </a:xfrm>
          <a:prstGeom prst="ellipse">
            <a:avLst/>
          </a:prstGeom>
          <a:solidFill>
            <a:srgbClr val="8F3E33"/>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3" name="Image 0" descr="preencoded.png"/>
          <p:cNvPicPr>
            <a:picLocks noChangeAspect="1"/>
          </p:cNvPicPr>
          <p:nvPr/>
        </p:nvPicPr>
        <p:blipFill>
          <a:blip r:embed="rId3"/>
          <a:stretch>
            <a:fillRect/>
          </a:stretch>
        </p:blipFill>
        <p:spPr>
          <a:xfrm>
            <a:off x="4315968" y="1024128"/>
            <a:ext cx="512064" cy="512064"/>
          </a:xfrm>
          <a:prstGeom prst="rect">
            <a:avLst/>
          </a:prstGeom>
        </p:spPr>
      </p:pic>
      <p:sp>
        <p:nvSpPr>
          <p:cNvPr id="4" name="Text 1"/>
          <p:cNvSpPr/>
          <p:nvPr/>
        </p:nvSpPr>
        <p:spPr>
          <a:xfrm>
            <a:off x="731520" y="2103120"/>
            <a:ext cx="7680960" cy="1371600"/>
          </a:xfrm>
          <a:prstGeom prst="rect">
            <a:avLst/>
          </a:prstGeom>
          <a:noFill/>
          <a:ln/>
        </p:spPr>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FFFFFF"/>
                </a:solidFill>
                <a:effectLst/>
                <a:uLnTx/>
                <a:uFillTx/>
                <a:latin typeface="Cambria" pitchFamily="34" charset="0"/>
                <a:ea typeface="Cambria" pitchFamily="34" charset="-122"/>
                <a:cs typeface="Cambria" pitchFamily="34" charset="-120"/>
              </a:rPr>
              <a:t>Today you toured the kitchen, prepped ingredients,</a:t>
            </a:r>
            <a:endParaRPr kumimoji="0" lang="en-US" sz="2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FFFFFF"/>
                </a:solidFill>
                <a:effectLst/>
                <a:uLnTx/>
                <a:uFillTx/>
                <a:latin typeface="Cambria" pitchFamily="34" charset="0"/>
                <a:ea typeface="Cambria" pitchFamily="34" charset="-122"/>
                <a:cs typeface="Cambria" pitchFamily="34" charset="-120"/>
              </a:rPr>
              <a:t>baked your first dish, and set off the smoke alarm</a:t>
            </a:r>
            <a:endParaRPr kumimoji="0" lang="en-US" sz="2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FFFFFF"/>
                </a:solidFill>
                <a:effectLst/>
                <a:uLnTx/>
                <a:uFillTx/>
                <a:latin typeface="Cambria" pitchFamily="34" charset="0"/>
                <a:ea typeface="Cambria" pitchFamily="34" charset="-122"/>
                <a:cs typeface="Cambria" pitchFamily="34" charset="-120"/>
              </a:rPr>
              <a:t>without burning anything down.</a:t>
            </a:r>
            <a:endParaRPr kumimoji="0" lang="en-US" sz="2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Text 2"/>
          <p:cNvSpPr/>
          <p:nvPr/>
        </p:nvSpPr>
        <p:spPr>
          <a:xfrm>
            <a:off x="731520" y="3657600"/>
            <a:ext cx="7680960" cy="548640"/>
          </a:xfrm>
          <a:prstGeom prst="rect">
            <a:avLst/>
          </a:prstGeom>
          <a:noFill/>
          <a:ln/>
        </p:spPr>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1" u="none" strike="noStrike" kern="1200" cap="none" spc="0" normalizeH="0" baseline="0" noProof="0" dirty="0">
                <a:ln>
                  <a:noFill/>
                </a:ln>
                <a:solidFill>
                  <a:srgbClr val="E7E8D1"/>
                </a:solidFill>
                <a:effectLst/>
                <a:uLnTx/>
                <a:uFillTx/>
                <a:latin typeface="Cambria" pitchFamily="34" charset="0"/>
                <a:ea typeface="Cambria" pitchFamily="34" charset="-122"/>
                <a:cs typeface="Cambria" pitchFamily="34" charset="-120"/>
              </a:rPr>
              <a:t>Everything else this semester is just learning more recipes.</a:t>
            </a: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560</TotalTime>
  <Words>3088</Words>
  <Application>Microsoft Office PowerPoint</Application>
  <PresentationFormat>On-screen Show (16:9)</PresentationFormat>
  <Paragraphs>336</Paragraphs>
  <Slides>36</Slides>
  <Notes>32</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36</vt:i4>
      </vt:variant>
    </vt:vector>
  </HeadingPairs>
  <TitlesOfParts>
    <vt:vector size="44" baseType="lpstr">
      <vt:lpstr>Aptos</vt:lpstr>
      <vt:lpstr>Arial</vt:lpstr>
      <vt:lpstr>Calibri</vt:lpstr>
      <vt:lpstr>Calibri Light</vt:lpstr>
      <vt:lpstr>Cambria</vt:lpstr>
      <vt:lpstr>Courier New</vt:lpstr>
      <vt:lpstr>Wingdings</vt:lpstr>
      <vt:lpstr>Office Theme</vt:lpstr>
      <vt:lpstr>PowerPoint Presentation</vt:lpstr>
      <vt:lpstr>Overview</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Has This Worked?? I’ve already asked you that…</vt:lpstr>
      <vt:lpstr>PowerPoint Presentation</vt:lpstr>
      <vt:lpstr>PowerPoint Presentation</vt:lpstr>
      <vt:lpstr>PowerPoint Presentation</vt:lpstr>
      <vt:lpstr>PowerPoint Presentation</vt:lpstr>
      <vt:lpstr>PowerPoint Presentation</vt:lpstr>
      <vt:lpstr>Questionable Research Practices QRP’s</vt:lpstr>
      <vt:lpstr>Scientific Process &amp; QRP’s</vt:lpstr>
      <vt:lpstr>PowerPoint Presentation</vt:lpstr>
      <vt:lpstr>PowerPoint Presentation</vt:lpstr>
      <vt:lpstr>PowerPoint Presentation</vt:lpstr>
      <vt:lpstr>Working with R-Studio</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Statistics for the Scientist – Session 1</dc:title>
  <dc:subject>PptxGenJS Presentation</dc:subject>
  <dc:creator>Dr. Dustin Haraden</dc:creator>
  <cp:lastModifiedBy>Dustin Haraden</cp:lastModifiedBy>
  <cp:revision>44</cp:revision>
  <dcterms:created xsi:type="dcterms:W3CDTF">2026-06-10T02:25:29Z</dcterms:created>
  <dcterms:modified xsi:type="dcterms:W3CDTF">2026-09-03T12:08:49Z</dcterms:modified>
</cp:coreProperties>
</file>