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62"/>
  </p:notesMasterIdLst>
  <p:sldIdLst>
    <p:sldId id="256" r:id="rId2"/>
    <p:sldId id="257" r:id="rId3"/>
    <p:sldId id="258" r:id="rId4"/>
    <p:sldId id="318" r:id="rId5"/>
    <p:sldId id="259" r:id="rId6"/>
    <p:sldId id="260" r:id="rId7"/>
    <p:sldId id="261" r:id="rId8"/>
    <p:sldId id="262" r:id="rId9"/>
    <p:sldId id="304" r:id="rId10"/>
    <p:sldId id="320" r:id="rId11"/>
    <p:sldId id="308" r:id="rId12"/>
    <p:sldId id="321" r:id="rId13"/>
    <p:sldId id="322" r:id="rId14"/>
    <p:sldId id="323" r:id="rId15"/>
    <p:sldId id="333" r:id="rId16"/>
    <p:sldId id="334" r:id="rId17"/>
    <p:sldId id="330" r:id="rId18"/>
    <p:sldId id="279" r:id="rId19"/>
    <p:sldId id="324" r:id="rId20"/>
    <p:sldId id="264" r:id="rId21"/>
    <p:sldId id="265" r:id="rId22"/>
    <p:sldId id="266" r:id="rId23"/>
    <p:sldId id="267" r:id="rId24"/>
    <p:sldId id="268" r:id="rId25"/>
    <p:sldId id="270" r:id="rId26"/>
    <p:sldId id="271" r:id="rId27"/>
    <p:sldId id="272" r:id="rId28"/>
    <p:sldId id="326" r:id="rId29"/>
    <p:sldId id="327" r:id="rId30"/>
    <p:sldId id="325" r:id="rId31"/>
    <p:sldId id="295" r:id="rId32"/>
    <p:sldId id="274" r:id="rId33"/>
    <p:sldId id="275" r:id="rId34"/>
    <p:sldId id="276" r:id="rId35"/>
    <p:sldId id="277" r:id="rId36"/>
    <p:sldId id="337" r:id="rId37"/>
    <p:sldId id="298" r:id="rId38"/>
    <p:sldId id="299" r:id="rId39"/>
    <p:sldId id="300" r:id="rId40"/>
    <p:sldId id="296" r:id="rId41"/>
    <p:sldId id="336" r:id="rId42"/>
    <p:sldId id="338" r:id="rId43"/>
    <p:sldId id="339" r:id="rId44"/>
    <p:sldId id="340" r:id="rId45"/>
    <p:sldId id="341" r:id="rId46"/>
    <p:sldId id="302" r:id="rId47"/>
    <p:sldId id="329" r:id="rId48"/>
    <p:sldId id="281" r:id="rId49"/>
    <p:sldId id="282" r:id="rId50"/>
    <p:sldId id="283" r:id="rId51"/>
    <p:sldId id="284" r:id="rId52"/>
    <p:sldId id="285" r:id="rId53"/>
    <p:sldId id="286" r:id="rId54"/>
    <p:sldId id="287" r:id="rId55"/>
    <p:sldId id="288" r:id="rId56"/>
    <p:sldId id="289" r:id="rId57"/>
    <p:sldId id="290" r:id="rId58"/>
    <p:sldId id="291" r:id="rId59"/>
    <p:sldId id="292" r:id="rId60"/>
    <p:sldId id="293"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4660"/>
  </p:normalViewPr>
  <p:slideViewPr>
    <p:cSldViewPr snapToGrid="0">
      <p:cViewPr>
        <p:scale>
          <a:sx n="73" d="100"/>
          <a:sy n="73" d="100"/>
        </p:scale>
        <p:origin x="840" y="580"/>
      </p:cViewPr>
      <p:guideLst/>
    </p:cSldViewPr>
  </p:slideViewPr>
  <p:notesTextViewPr>
    <p:cViewPr>
      <p:scale>
        <a:sx n="1" d="1"/>
        <a:sy n="1" d="1"/>
      </p:scale>
      <p:origin x="0" y="0"/>
    </p:cViewPr>
  </p:notesTextViewPr>
  <p:sorterViewPr>
    <p:cViewPr>
      <p:scale>
        <a:sx n="100" d="100"/>
        <a:sy n="100" d="100"/>
      </p:scale>
      <p:origin x="0" y="-978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Probability Distribution – Dice Roll</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Probability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1</c:v>
                </c:pt>
                <c:pt idx="1">
                  <c:v>2</c:v>
                </c:pt>
                <c:pt idx="2">
                  <c:v>3</c:v>
                </c:pt>
                <c:pt idx="3">
                  <c:v>4</c:v>
                </c:pt>
                <c:pt idx="4">
                  <c:v>5</c:v>
                </c:pt>
                <c:pt idx="5">
                  <c:v>6</c:v>
                </c:pt>
              </c:numCache>
            </c:numRef>
          </c:cat>
          <c:val>
            <c:numRef>
              <c:f>Sheet1!$B$2:$B$7</c:f>
              <c:numCache>
                <c:formatCode>0.00</c:formatCode>
                <c:ptCount val="6"/>
                <c:pt idx="0">
                  <c:v>0.16666666666666666</c:v>
                </c:pt>
                <c:pt idx="1">
                  <c:v>0.16666666666666666</c:v>
                </c:pt>
                <c:pt idx="2">
                  <c:v>0.16666666666666666</c:v>
                </c:pt>
                <c:pt idx="3">
                  <c:v>0.16666666666666666</c:v>
                </c:pt>
                <c:pt idx="4">
                  <c:v>0.16666666666666666</c:v>
                </c:pt>
                <c:pt idx="5">
                  <c:v>0.16666666666666666</c:v>
                </c:pt>
              </c:numCache>
            </c:numRef>
          </c:val>
          <c:extLst>
            <c:ext xmlns:c16="http://schemas.microsoft.com/office/drawing/2014/chart" uri="{C3380CC4-5D6E-409C-BE32-E72D297353CC}">
              <c16:uniqueId val="{00000000-9A4C-43C0-9C19-568C5129EC3C}"/>
            </c:ext>
          </c:extLst>
        </c:ser>
        <c:dLbls>
          <c:dLblPos val="outEnd"/>
          <c:showLegendKey val="0"/>
          <c:showVal val="1"/>
          <c:showCatName val="0"/>
          <c:showSerName val="0"/>
          <c:showPercent val="0"/>
          <c:showBubbleSize val="0"/>
        </c:dLbls>
        <c:gapWidth val="219"/>
        <c:overlap val="-27"/>
        <c:axId val="534660112"/>
        <c:axId val="534654536"/>
      </c:barChart>
      <c:catAx>
        <c:axId val="53466011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Dice Roll</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4654536"/>
        <c:crosses val="autoZero"/>
        <c:auto val="1"/>
        <c:lblAlgn val="ctr"/>
        <c:lblOffset val="100"/>
        <c:noMultiLvlLbl val="0"/>
      </c:catAx>
      <c:valAx>
        <c:axId val="5346545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Probability</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4660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Probability</c:v>
                </c:pt>
              </c:strCache>
            </c:strRef>
          </c:tx>
          <c:spPr>
            <a:solidFill>
              <a:schemeClr val="accent1"/>
            </a:solidFill>
            <a:ln>
              <a:noFill/>
            </a:ln>
            <a:effectLst/>
          </c:spPr>
          <c:invertIfNegative val="0"/>
          <c:cat>
            <c:numRef>
              <c:f>Sheet1!$A$2:$A$6</c:f>
              <c:numCache>
                <c:formatCode>General</c:formatCode>
                <c:ptCount val="5"/>
                <c:pt idx="0">
                  <c:v>0</c:v>
                </c:pt>
                <c:pt idx="1">
                  <c:v>1</c:v>
                </c:pt>
                <c:pt idx="2">
                  <c:v>2</c:v>
                </c:pt>
                <c:pt idx="3">
                  <c:v>3</c:v>
                </c:pt>
                <c:pt idx="4">
                  <c:v>4</c:v>
                </c:pt>
              </c:numCache>
            </c:numRef>
          </c:cat>
          <c:val>
            <c:numRef>
              <c:f>Sheet1!$B$2:$B$6</c:f>
              <c:numCache>
                <c:formatCode>General</c:formatCode>
                <c:ptCount val="5"/>
                <c:pt idx="0">
                  <c:v>0.16</c:v>
                </c:pt>
                <c:pt idx="1">
                  <c:v>0.53</c:v>
                </c:pt>
                <c:pt idx="2">
                  <c:v>0.2</c:v>
                </c:pt>
                <c:pt idx="3">
                  <c:v>0.08</c:v>
                </c:pt>
                <c:pt idx="4">
                  <c:v>0.03</c:v>
                </c:pt>
              </c:numCache>
            </c:numRef>
          </c:val>
          <c:extLst>
            <c:ext xmlns:c16="http://schemas.microsoft.com/office/drawing/2014/chart" uri="{C3380CC4-5D6E-409C-BE32-E72D297353CC}">
              <c16:uniqueId val="{00000000-4CD7-4700-9AFF-B294440A7426}"/>
            </c:ext>
          </c:extLst>
        </c:ser>
        <c:dLbls>
          <c:showLegendKey val="0"/>
          <c:showVal val="0"/>
          <c:showCatName val="0"/>
          <c:showSerName val="0"/>
          <c:showPercent val="0"/>
          <c:showBubbleSize val="0"/>
        </c:dLbls>
        <c:gapWidth val="219"/>
        <c:overlap val="-27"/>
        <c:axId val="610547600"/>
        <c:axId val="610546288"/>
      </c:barChart>
      <c:catAx>
        <c:axId val="6105476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 Prior Convictions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0546288"/>
        <c:crosses val="autoZero"/>
        <c:auto val="1"/>
        <c:lblAlgn val="ctr"/>
        <c:lblOffset val="100"/>
        <c:noMultiLvlLbl val="0"/>
      </c:catAx>
      <c:valAx>
        <c:axId val="610546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Probability</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05476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Probability</c:v>
                </c:pt>
              </c:strCache>
            </c:strRef>
          </c:tx>
          <c:spPr>
            <a:solidFill>
              <a:schemeClr val="accent1"/>
            </a:solidFill>
            <a:ln>
              <a:noFill/>
            </a:ln>
            <a:effectLst/>
          </c:spPr>
          <c:invertIfNegative val="0"/>
          <c:cat>
            <c:numRef>
              <c:f>Sheet1!$A$2:$A$6</c:f>
              <c:numCache>
                <c:formatCode>General</c:formatCode>
                <c:ptCount val="5"/>
                <c:pt idx="0">
                  <c:v>0</c:v>
                </c:pt>
                <c:pt idx="1">
                  <c:v>1</c:v>
                </c:pt>
                <c:pt idx="2">
                  <c:v>2</c:v>
                </c:pt>
                <c:pt idx="3">
                  <c:v>3</c:v>
                </c:pt>
                <c:pt idx="4">
                  <c:v>4</c:v>
                </c:pt>
              </c:numCache>
            </c:numRef>
          </c:cat>
          <c:val>
            <c:numRef>
              <c:f>Sheet1!$B$2:$B$6</c:f>
              <c:numCache>
                <c:formatCode>General</c:formatCode>
                <c:ptCount val="5"/>
                <c:pt idx="0">
                  <c:v>0.16</c:v>
                </c:pt>
                <c:pt idx="1">
                  <c:v>0.53</c:v>
                </c:pt>
                <c:pt idx="2">
                  <c:v>0.2</c:v>
                </c:pt>
                <c:pt idx="3">
                  <c:v>0.08</c:v>
                </c:pt>
                <c:pt idx="4">
                  <c:v>0.03</c:v>
                </c:pt>
              </c:numCache>
            </c:numRef>
          </c:val>
          <c:extLst>
            <c:ext xmlns:c16="http://schemas.microsoft.com/office/drawing/2014/chart" uri="{C3380CC4-5D6E-409C-BE32-E72D297353CC}">
              <c16:uniqueId val="{00000000-4CD7-4700-9AFF-B294440A7426}"/>
            </c:ext>
          </c:extLst>
        </c:ser>
        <c:dLbls>
          <c:showLegendKey val="0"/>
          <c:showVal val="0"/>
          <c:showCatName val="0"/>
          <c:showSerName val="0"/>
          <c:showPercent val="0"/>
          <c:showBubbleSize val="0"/>
        </c:dLbls>
        <c:gapWidth val="219"/>
        <c:overlap val="-27"/>
        <c:axId val="610547600"/>
        <c:axId val="610546288"/>
      </c:barChart>
      <c:catAx>
        <c:axId val="6105476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 Prior Convictions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0546288"/>
        <c:crosses val="autoZero"/>
        <c:auto val="1"/>
        <c:lblAlgn val="ctr"/>
        <c:lblOffset val="100"/>
        <c:noMultiLvlLbl val="0"/>
      </c:catAx>
      <c:valAx>
        <c:axId val="610546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Probability</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05476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096CAB-F7F5-4B62-ADDF-CDFA2D4673F5}"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D38A6F8-97BE-478D-B275-FCCF3510A092}">
      <dgm:prSet/>
      <dgm:spPr/>
      <dgm:t>
        <a:bodyPr/>
        <a:lstStyle/>
        <a:p>
          <a:pPr>
            <a:defRPr b="1"/>
          </a:pPr>
          <a:r>
            <a:rPr lang="en-US" b="0" i="0" baseline="0" dirty="0"/>
            <a:t>Moving from simply describing our data</a:t>
          </a:r>
          <a:endParaRPr lang="en-US" dirty="0"/>
        </a:p>
      </dgm:t>
    </dgm:pt>
    <dgm:pt modelId="{C6CF6F02-AC04-47BF-88B0-6579A8D6F9D6}" type="parTrans" cxnId="{03FFD454-EDF5-46EC-879F-B4A46C49D706}">
      <dgm:prSet/>
      <dgm:spPr/>
      <dgm:t>
        <a:bodyPr/>
        <a:lstStyle/>
        <a:p>
          <a:endParaRPr lang="en-US"/>
        </a:p>
      </dgm:t>
    </dgm:pt>
    <dgm:pt modelId="{44BB8929-E452-4DBD-88FB-8A4A37EB814F}" type="sibTrans" cxnId="{03FFD454-EDF5-46EC-879F-B4A46C49D706}">
      <dgm:prSet/>
      <dgm:spPr/>
      <dgm:t>
        <a:bodyPr/>
        <a:lstStyle/>
        <a:p>
          <a:endParaRPr lang="en-US"/>
        </a:p>
      </dgm:t>
    </dgm:pt>
    <dgm:pt modelId="{5575382A-CB6E-4CB3-AAEE-EDAF12244C64}">
      <dgm:prSet/>
      <dgm:spPr/>
      <dgm:t>
        <a:bodyPr/>
        <a:lstStyle/>
        <a:p>
          <a:r>
            <a:rPr lang="en-US" b="0" i="0" baseline="0"/>
            <a:t>With </a:t>
          </a:r>
          <a:r>
            <a:rPr lang="en-US" b="0" i="1" baseline="0"/>
            <a:t>means</a:t>
          </a:r>
          <a:r>
            <a:rPr lang="en-US" b="0" i="0" baseline="0"/>
            <a:t> and </a:t>
          </a:r>
          <a:r>
            <a:rPr lang="en-US" b="0" i="1" baseline="0"/>
            <a:t>standard deviations</a:t>
          </a:r>
          <a:endParaRPr lang="en-US"/>
        </a:p>
      </dgm:t>
    </dgm:pt>
    <dgm:pt modelId="{A232D016-92FD-4511-8524-560D892533FA}" type="parTrans" cxnId="{8E85968E-4A47-4D0F-99B6-E51DFD581BC9}">
      <dgm:prSet/>
      <dgm:spPr/>
      <dgm:t>
        <a:bodyPr/>
        <a:lstStyle/>
        <a:p>
          <a:endParaRPr lang="en-US"/>
        </a:p>
      </dgm:t>
    </dgm:pt>
    <dgm:pt modelId="{86D8F251-E986-4718-A131-3D0AC8AB2562}" type="sibTrans" cxnId="{8E85968E-4A47-4D0F-99B6-E51DFD581BC9}">
      <dgm:prSet/>
      <dgm:spPr/>
      <dgm:t>
        <a:bodyPr/>
        <a:lstStyle/>
        <a:p>
          <a:endParaRPr lang="en-US"/>
        </a:p>
      </dgm:t>
    </dgm:pt>
    <dgm:pt modelId="{07B6C2CC-A7E9-4BFC-A480-7B03C94CBA23}">
      <dgm:prSet/>
      <dgm:spPr/>
      <dgm:t>
        <a:bodyPr/>
        <a:lstStyle/>
        <a:p>
          <a:pPr>
            <a:defRPr b="1"/>
          </a:pPr>
          <a:r>
            <a:rPr lang="en-US" b="0" i="0" baseline="0"/>
            <a:t>To drawing conclusions about the world</a:t>
          </a:r>
          <a:endParaRPr lang="en-US"/>
        </a:p>
      </dgm:t>
    </dgm:pt>
    <dgm:pt modelId="{B37317D6-D4B2-4E10-91A1-12F5E8482F45}" type="parTrans" cxnId="{AC6ADEE5-1A7A-41F1-9EBD-DBA81C2B93EF}">
      <dgm:prSet/>
      <dgm:spPr/>
      <dgm:t>
        <a:bodyPr/>
        <a:lstStyle/>
        <a:p>
          <a:endParaRPr lang="en-US"/>
        </a:p>
      </dgm:t>
    </dgm:pt>
    <dgm:pt modelId="{EB69E033-D89C-4099-BE0F-BE98F0AA648F}" type="sibTrans" cxnId="{AC6ADEE5-1A7A-41F1-9EBD-DBA81C2B93EF}">
      <dgm:prSet/>
      <dgm:spPr/>
      <dgm:t>
        <a:bodyPr/>
        <a:lstStyle/>
        <a:p>
          <a:endParaRPr lang="en-US"/>
        </a:p>
      </dgm:t>
    </dgm:pt>
    <dgm:pt modelId="{943086B3-3F71-4437-B641-DE35962C6485}">
      <dgm:prSet/>
      <dgm:spPr/>
      <dgm:t>
        <a:bodyPr/>
        <a:lstStyle/>
        <a:p>
          <a:r>
            <a:rPr lang="en-US" b="0" i="0" baseline="0"/>
            <a:t>Using inferential statistics</a:t>
          </a:r>
          <a:endParaRPr lang="en-US"/>
        </a:p>
      </dgm:t>
    </dgm:pt>
    <dgm:pt modelId="{20CE3CFD-AD40-4717-96E2-EEF979E307B4}" type="parTrans" cxnId="{F987EBF4-790C-43FD-A8B3-C03431C01586}">
      <dgm:prSet/>
      <dgm:spPr/>
      <dgm:t>
        <a:bodyPr/>
        <a:lstStyle/>
        <a:p>
          <a:endParaRPr lang="en-US"/>
        </a:p>
      </dgm:t>
    </dgm:pt>
    <dgm:pt modelId="{C236A950-9774-4045-9C65-912485814E60}" type="sibTrans" cxnId="{F987EBF4-790C-43FD-A8B3-C03431C01586}">
      <dgm:prSet/>
      <dgm:spPr/>
      <dgm:t>
        <a:bodyPr/>
        <a:lstStyle/>
        <a:p>
          <a:endParaRPr lang="en-US"/>
        </a:p>
      </dgm:t>
    </dgm:pt>
    <dgm:pt modelId="{5A100994-2C98-41C8-BF07-EB35E368F1DB}" type="pres">
      <dgm:prSet presAssocID="{28096CAB-F7F5-4B62-ADDF-CDFA2D4673F5}" presName="root" presStyleCnt="0">
        <dgm:presLayoutVars>
          <dgm:dir/>
          <dgm:resizeHandles val="exact"/>
        </dgm:presLayoutVars>
      </dgm:prSet>
      <dgm:spPr/>
    </dgm:pt>
    <dgm:pt modelId="{2A586F0F-0968-4DEA-BE10-2CAE1DB61EE5}" type="pres">
      <dgm:prSet presAssocID="{CD38A6F8-97BE-478D-B275-FCCF3510A092}" presName="compNode" presStyleCnt="0"/>
      <dgm:spPr/>
    </dgm:pt>
    <dgm:pt modelId="{555065A8-7D8B-4736-A4FD-3DC286016432}" type="pres">
      <dgm:prSet presAssocID="{CD38A6F8-97BE-478D-B275-FCCF3510A09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r chart"/>
        </a:ext>
      </dgm:extLst>
    </dgm:pt>
    <dgm:pt modelId="{4B06E467-EA0A-4234-909C-03E4A4C68F1A}" type="pres">
      <dgm:prSet presAssocID="{CD38A6F8-97BE-478D-B275-FCCF3510A092}" presName="iconSpace" presStyleCnt="0"/>
      <dgm:spPr/>
    </dgm:pt>
    <dgm:pt modelId="{686C00FA-A9F4-4FCF-8B90-103ED054AA02}" type="pres">
      <dgm:prSet presAssocID="{CD38A6F8-97BE-478D-B275-FCCF3510A092}" presName="parTx" presStyleLbl="revTx" presStyleIdx="0" presStyleCnt="4">
        <dgm:presLayoutVars>
          <dgm:chMax val="0"/>
          <dgm:chPref val="0"/>
        </dgm:presLayoutVars>
      </dgm:prSet>
      <dgm:spPr/>
    </dgm:pt>
    <dgm:pt modelId="{5A1C4CDD-5681-4DEA-8C7B-950F68F7389D}" type="pres">
      <dgm:prSet presAssocID="{CD38A6F8-97BE-478D-B275-FCCF3510A092}" presName="txSpace" presStyleCnt="0"/>
      <dgm:spPr/>
    </dgm:pt>
    <dgm:pt modelId="{7B3677F2-62A7-405E-A2CF-507369E61502}" type="pres">
      <dgm:prSet presAssocID="{CD38A6F8-97BE-478D-B275-FCCF3510A092}" presName="desTx" presStyleLbl="revTx" presStyleIdx="1" presStyleCnt="4">
        <dgm:presLayoutVars/>
      </dgm:prSet>
      <dgm:spPr/>
    </dgm:pt>
    <dgm:pt modelId="{E29E0B93-F6BF-46CE-B5DA-1CC3E84D0C2E}" type="pres">
      <dgm:prSet presAssocID="{44BB8929-E452-4DBD-88FB-8A4A37EB814F}" presName="sibTrans" presStyleCnt="0"/>
      <dgm:spPr/>
    </dgm:pt>
    <dgm:pt modelId="{2517ED18-D10D-43EC-BD04-BC4FE8457FE3}" type="pres">
      <dgm:prSet presAssocID="{07B6C2CC-A7E9-4BFC-A480-7B03C94CBA23}" presName="compNode" presStyleCnt="0"/>
      <dgm:spPr/>
    </dgm:pt>
    <dgm:pt modelId="{1DA821E0-6F6E-42DC-BBC2-8521DABF3A44}" type="pres">
      <dgm:prSet presAssocID="{07B6C2CC-A7E9-4BFC-A480-7B03C94CBA2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280AF29E-41CE-4439-B56E-0CB4D7058C19}" type="pres">
      <dgm:prSet presAssocID="{07B6C2CC-A7E9-4BFC-A480-7B03C94CBA23}" presName="iconSpace" presStyleCnt="0"/>
      <dgm:spPr/>
    </dgm:pt>
    <dgm:pt modelId="{E0D63516-35D8-4F28-9A37-6F2755FAA0BF}" type="pres">
      <dgm:prSet presAssocID="{07B6C2CC-A7E9-4BFC-A480-7B03C94CBA23}" presName="parTx" presStyleLbl="revTx" presStyleIdx="2" presStyleCnt="4">
        <dgm:presLayoutVars>
          <dgm:chMax val="0"/>
          <dgm:chPref val="0"/>
        </dgm:presLayoutVars>
      </dgm:prSet>
      <dgm:spPr/>
    </dgm:pt>
    <dgm:pt modelId="{276FA525-8655-4E34-88B2-E161A604E529}" type="pres">
      <dgm:prSet presAssocID="{07B6C2CC-A7E9-4BFC-A480-7B03C94CBA23}" presName="txSpace" presStyleCnt="0"/>
      <dgm:spPr/>
    </dgm:pt>
    <dgm:pt modelId="{0DEDC3AB-D334-4C57-86B0-3AFCC50ADAB1}" type="pres">
      <dgm:prSet presAssocID="{07B6C2CC-A7E9-4BFC-A480-7B03C94CBA23}" presName="desTx" presStyleLbl="revTx" presStyleIdx="3" presStyleCnt="4">
        <dgm:presLayoutVars/>
      </dgm:prSet>
      <dgm:spPr/>
    </dgm:pt>
  </dgm:ptLst>
  <dgm:cxnLst>
    <dgm:cxn modelId="{6A202306-E7B9-4EC9-BEF5-BCD363523B72}" type="presOf" srcId="{943086B3-3F71-4437-B641-DE35962C6485}" destId="{0DEDC3AB-D334-4C57-86B0-3AFCC50ADAB1}" srcOrd="0" destOrd="0" presId="urn:microsoft.com/office/officeart/2018/5/layout/CenteredIconLabelDescriptionList"/>
    <dgm:cxn modelId="{54A0C123-BF9B-45CB-89D8-5EE54E9EEF5B}" type="presOf" srcId="{CD38A6F8-97BE-478D-B275-FCCF3510A092}" destId="{686C00FA-A9F4-4FCF-8B90-103ED054AA02}" srcOrd="0" destOrd="0" presId="urn:microsoft.com/office/officeart/2018/5/layout/CenteredIconLabelDescriptionList"/>
    <dgm:cxn modelId="{03FFD454-EDF5-46EC-879F-B4A46C49D706}" srcId="{28096CAB-F7F5-4B62-ADDF-CDFA2D4673F5}" destId="{CD38A6F8-97BE-478D-B275-FCCF3510A092}" srcOrd="0" destOrd="0" parTransId="{C6CF6F02-AC04-47BF-88B0-6579A8D6F9D6}" sibTransId="{44BB8929-E452-4DBD-88FB-8A4A37EB814F}"/>
    <dgm:cxn modelId="{8E85968E-4A47-4D0F-99B6-E51DFD581BC9}" srcId="{CD38A6F8-97BE-478D-B275-FCCF3510A092}" destId="{5575382A-CB6E-4CB3-AAEE-EDAF12244C64}" srcOrd="0" destOrd="0" parTransId="{A232D016-92FD-4511-8524-560D892533FA}" sibTransId="{86D8F251-E986-4718-A131-3D0AC8AB2562}"/>
    <dgm:cxn modelId="{27938994-89E1-4001-B5CE-D6222E53F6A7}" type="presOf" srcId="{28096CAB-F7F5-4B62-ADDF-CDFA2D4673F5}" destId="{5A100994-2C98-41C8-BF07-EB35E368F1DB}" srcOrd="0" destOrd="0" presId="urn:microsoft.com/office/officeart/2018/5/layout/CenteredIconLabelDescriptionList"/>
    <dgm:cxn modelId="{AC6ADEE5-1A7A-41F1-9EBD-DBA81C2B93EF}" srcId="{28096CAB-F7F5-4B62-ADDF-CDFA2D4673F5}" destId="{07B6C2CC-A7E9-4BFC-A480-7B03C94CBA23}" srcOrd="1" destOrd="0" parTransId="{B37317D6-D4B2-4E10-91A1-12F5E8482F45}" sibTransId="{EB69E033-D89C-4099-BE0F-BE98F0AA648F}"/>
    <dgm:cxn modelId="{F987EBF4-790C-43FD-A8B3-C03431C01586}" srcId="{07B6C2CC-A7E9-4BFC-A480-7B03C94CBA23}" destId="{943086B3-3F71-4437-B641-DE35962C6485}" srcOrd="0" destOrd="0" parTransId="{20CE3CFD-AD40-4717-96E2-EEF979E307B4}" sibTransId="{C236A950-9774-4045-9C65-912485814E60}"/>
    <dgm:cxn modelId="{1C27B4FE-F2F2-4082-88DF-B15683A05A31}" type="presOf" srcId="{07B6C2CC-A7E9-4BFC-A480-7B03C94CBA23}" destId="{E0D63516-35D8-4F28-9A37-6F2755FAA0BF}" srcOrd="0" destOrd="0" presId="urn:microsoft.com/office/officeart/2018/5/layout/CenteredIconLabelDescriptionList"/>
    <dgm:cxn modelId="{253E5BFF-372E-44AC-A25E-4161119163D5}" type="presOf" srcId="{5575382A-CB6E-4CB3-AAEE-EDAF12244C64}" destId="{7B3677F2-62A7-405E-A2CF-507369E61502}" srcOrd="0" destOrd="0" presId="urn:microsoft.com/office/officeart/2018/5/layout/CenteredIconLabelDescriptionList"/>
    <dgm:cxn modelId="{BD0247B9-8B82-4D5D-BDF3-DA952B873498}" type="presParOf" srcId="{5A100994-2C98-41C8-BF07-EB35E368F1DB}" destId="{2A586F0F-0968-4DEA-BE10-2CAE1DB61EE5}" srcOrd="0" destOrd="0" presId="urn:microsoft.com/office/officeart/2018/5/layout/CenteredIconLabelDescriptionList"/>
    <dgm:cxn modelId="{F574C3E9-AFEB-4993-BE7D-B2600E5920AC}" type="presParOf" srcId="{2A586F0F-0968-4DEA-BE10-2CAE1DB61EE5}" destId="{555065A8-7D8B-4736-A4FD-3DC286016432}" srcOrd="0" destOrd="0" presId="urn:microsoft.com/office/officeart/2018/5/layout/CenteredIconLabelDescriptionList"/>
    <dgm:cxn modelId="{D437F5CF-88EC-4FCA-AC05-6453931C7A40}" type="presParOf" srcId="{2A586F0F-0968-4DEA-BE10-2CAE1DB61EE5}" destId="{4B06E467-EA0A-4234-909C-03E4A4C68F1A}" srcOrd="1" destOrd="0" presId="urn:microsoft.com/office/officeart/2018/5/layout/CenteredIconLabelDescriptionList"/>
    <dgm:cxn modelId="{934AF045-107A-48EE-939C-CC83BC6A6E3D}" type="presParOf" srcId="{2A586F0F-0968-4DEA-BE10-2CAE1DB61EE5}" destId="{686C00FA-A9F4-4FCF-8B90-103ED054AA02}" srcOrd="2" destOrd="0" presId="urn:microsoft.com/office/officeart/2018/5/layout/CenteredIconLabelDescriptionList"/>
    <dgm:cxn modelId="{0B5E8DC1-E6C7-4C7C-B179-962A4E9F6E64}" type="presParOf" srcId="{2A586F0F-0968-4DEA-BE10-2CAE1DB61EE5}" destId="{5A1C4CDD-5681-4DEA-8C7B-950F68F7389D}" srcOrd="3" destOrd="0" presId="urn:microsoft.com/office/officeart/2018/5/layout/CenteredIconLabelDescriptionList"/>
    <dgm:cxn modelId="{CF5DBB83-F537-47B2-81B2-479243A4FC78}" type="presParOf" srcId="{2A586F0F-0968-4DEA-BE10-2CAE1DB61EE5}" destId="{7B3677F2-62A7-405E-A2CF-507369E61502}" srcOrd="4" destOrd="0" presId="urn:microsoft.com/office/officeart/2018/5/layout/CenteredIconLabelDescriptionList"/>
    <dgm:cxn modelId="{105D772A-0CD8-48BA-89B7-7F31F1AAA16F}" type="presParOf" srcId="{5A100994-2C98-41C8-BF07-EB35E368F1DB}" destId="{E29E0B93-F6BF-46CE-B5DA-1CC3E84D0C2E}" srcOrd="1" destOrd="0" presId="urn:microsoft.com/office/officeart/2018/5/layout/CenteredIconLabelDescriptionList"/>
    <dgm:cxn modelId="{6D1B7BAC-3AB5-4658-B5E3-604964B3CA75}" type="presParOf" srcId="{5A100994-2C98-41C8-BF07-EB35E368F1DB}" destId="{2517ED18-D10D-43EC-BD04-BC4FE8457FE3}" srcOrd="2" destOrd="0" presId="urn:microsoft.com/office/officeart/2018/5/layout/CenteredIconLabelDescriptionList"/>
    <dgm:cxn modelId="{054CFF8C-8DDB-41E8-9AB0-0B0CA2B067FF}" type="presParOf" srcId="{2517ED18-D10D-43EC-BD04-BC4FE8457FE3}" destId="{1DA821E0-6F6E-42DC-BBC2-8521DABF3A44}" srcOrd="0" destOrd="0" presId="urn:microsoft.com/office/officeart/2018/5/layout/CenteredIconLabelDescriptionList"/>
    <dgm:cxn modelId="{B610D4E6-BC9F-483B-BA77-00D3F9A3B49A}" type="presParOf" srcId="{2517ED18-D10D-43EC-BD04-BC4FE8457FE3}" destId="{280AF29E-41CE-4439-B56E-0CB4D7058C19}" srcOrd="1" destOrd="0" presId="urn:microsoft.com/office/officeart/2018/5/layout/CenteredIconLabelDescriptionList"/>
    <dgm:cxn modelId="{F5CCEBD7-1411-425C-8624-1A301BC166FC}" type="presParOf" srcId="{2517ED18-D10D-43EC-BD04-BC4FE8457FE3}" destId="{E0D63516-35D8-4F28-9A37-6F2755FAA0BF}" srcOrd="2" destOrd="0" presId="urn:microsoft.com/office/officeart/2018/5/layout/CenteredIconLabelDescriptionList"/>
    <dgm:cxn modelId="{10DBD8B9-FBF7-4FD7-9A64-19DE686BE449}" type="presParOf" srcId="{2517ED18-D10D-43EC-BD04-BC4FE8457FE3}" destId="{276FA525-8655-4E34-88B2-E161A604E529}" srcOrd="3" destOrd="0" presId="urn:microsoft.com/office/officeart/2018/5/layout/CenteredIconLabelDescriptionList"/>
    <dgm:cxn modelId="{3435D097-7C65-40A5-A7B8-F95BEAEF9146}" type="presParOf" srcId="{2517ED18-D10D-43EC-BD04-BC4FE8457FE3}" destId="{0DEDC3AB-D334-4C57-86B0-3AFCC50ADAB1}"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774C92-0837-4C00-80A6-5F021A2B957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F3D2AF3-388B-4420-9C74-6CDBE13C1C6B}">
      <dgm:prSet/>
      <dgm:spPr/>
      <dgm:t>
        <a:bodyPr/>
        <a:lstStyle/>
        <a:p>
          <a:r>
            <a:rPr lang="en-US" b="0" i="0" baseline="0"/>
            <a:t>It is common to view assumptions in a negative way</a:t>
          </a:r>
          <a:endParaRPr lang="en-US"/>
        </a:p>
      </dgm:t>
    </dgm:pt>
    <dgm:pt modelId="{C1DF020A-8B33-43E7-B692-160DFA4C5DF6}" type="parTrans" cxnId="{4CAB69DE-198B-49C9-95D7-900305149FEB}">
      <dgm:prSet/>
      <dgm:spPr/>
      <dgm:t>
        <a:bodyPr/>
        <a:lstStyle/>
        <a:p>
          <a:endParaRPr lang="en-US"/>
        </a:p>
      </dgm:t>
    </dgm:pt>
    <dgm:pt modelId="{F340F5B9-E623-4CC4-A1CF-0776CEE6D3CA}" type="sibTrans" cxnId="{4CAB69DE-198B-49C9-95D7-900305149FEB}">
      <dgm:prSet/>
      <dgm:spPr/>
      <dgm:t>
        <a:bodyPr/>
        <a:lstStyle/>
        <a:p>
          <a:endParaRPr lang="en-US"/>
        </a:p>
      </dgm:t>
    </dgm:pt>
    <dgm:pt modelId="{A6245AF1-48CC-45B7-B3D2-129CA348BD1D}">
      <dgm:prSet/>
      <dgm:spPr/>
      <dgm:t>
        <a:bodyPr/>
        <a:lstStyle/>
        <a:p>
          <a:r>
            <a:rPr lang="en-US" b="0" i="0" baseline="0" dirty="0"/>
            <a:t>Assumptions may introduce bias</a:t>
          </a:r>
          <a:endParaRPr lang="en-US" dirty="0"/>
        </a:p>
      </dgm:t>
    </dgm:pt>
    <dgm:pt modelId="{EAC3CD25-32A9-43A2-B54C-FA4B2FD7A042}" type="parTrans" cxnId="{06DBDCCF-500E-41CF-BB76-22A21439CB51}">
      <dgm:prSet/>
      <dgm:spPr/>
      <dgm:t>
        <a:bodyPr/>
        <a:lstStyle/>
        <a:p>
          <a:endParaRPr lang="en-US"/>
        </a:p>
      </dgm:t>
    </dgm:pt>
    <dgm:pt modelId="{8DB8576B-8B84-400B-A161-FF05E9804BA9}" type="sibTrans" cxnId="{06DBDCCF-500E-41CF-BB76-22A21439CB51}">
      <dgm:prSet/>
      <dgm:spPr/>
      <dgm:t>
        <a:bodyPr/>
        <a:lstStyle/>
        <a:p>
          <a:endParaRPr lang="en-US"/>
        </a:p>
      </dgm:t>
    </dgm:pt>
    <dgm:pt modelId="{3FDED920-02D8-4563-A647-B9DB13F90546}">
      <dgm:prSet/>
      <dgm:spPr/>
      <dgm:t>
        <a:bodyPr/>
        <a:lstStyle/>
        <a:p>
          <a:r>
            <a:rPr lang="en-US" b="0" i="0" baseline="0" dirty="0"/>
            <a:t>Statistical inference </a:t>
          </a:r>
          <a:r>
            <a:rPr lang="en-US" b="0" i="1" baseline="0" dirty="0"/>
            <a:t>relies</a:t>
          </a:r>
          <a:r>
            <a:rPr lang="en-US" b="0" i="0" baseline="0" dirty="0"/>
            <a:t> on assumptions</a:t>
          </a:r>
          <a:endParaRPr lang="en-US" dirty="0"/>
        </a:p>
      </dgm:t>
    </dgm:pt>
    <dgm:pt modelId="{8AF6D9C2-D36C-4004-9E0C-2E7B91E790A9}" type="parTrans" cxnId="{67A4DE6A-9F73-4D54-8849-B8C1BD61A6FB}">
      <dgm:prSet/>
      <dgm:spPr/>
      <dgm:t>
        <a:bodyPr/>
        <a:lstStyle/>
        <a:p>
          <a:endParaRPr lang="en-US"/>
        </a:p>
      </dgm:t>
    </dgm:pt>
    <dgm:pt modelId="{73C1D35A-F650-4BCE-A775-D3CD14D0441D}" type="sibTrans" cxnId="{67A4DE6A-9F73-4D54-8849-B8C1BD61A6FB}">
      <dgm:prSet/>
      <dgm:spPr/>
      <dgm:t>
        <a:bodyPr/>
        <a:lstStyle/>
        <a:p>
          <a:endParaRPr lang="en-US"/>
        </a:p>
      </dgm:t>
    </dgm:pt>
    <dgm:pt modelId="{09A707D1-8904-40B3-859E-302C1B929811}">
      <dgm:prSet/>
      <dgm:spPr/>
      <dgm:t>
        <a:bodyPr/>
        <a:lstStyle/>
        <a:p>
          <a:r>
            <a:rPr lang="en-US" b="0" i="0" baseline="0"/>
            <a:t>Nearly impossible to use logical reasoning on it’s own</a:t>
          </a:r>
          <a:endParaRPr lang="en-US"/>
        </a:p>
      </dgm:t>
    </dgm:pt>
    <dgm:pt modelId="{8DADB583-2901-4B53-B7C8-6B8CE1E5BB79}" type="parTrans" cxnId="{93AED996-735B-49A1-9A4C-C82C331A97D7}">
      <dgm:prSet/>
      <dgm:spPr/>
      <dgm:t>
        <a:bodyPr/>
        <a:lstStyle/>
        <a:p>
          <a:endParaRPr lang="en-US"/>
        </a:p>
      </dgm:t>
    </dgm:pt>
    <dgm:pt modelId="{33A3E429-01B6-4280-8D10-08E7C745FAEA}" type="sibTrans" cxnId="{93AED996-735B-49A1-9A4C-C82C331A97D7}">
      <dgm:prSet/>
      <dgm:spPr/>
      <dgm:t>
        <a:bodyPr/>
        <a:lstStyle/>
        <a:p>
          <a:endParaRPr lang="en-US"/>
        </a:p>
      </dgm:t>
    </dgm:pt>
    <dgm:pt modelId="{D90D0356-6F9D-445F-A064-0CFE4558A7EC}" type="pres">
      <dgm:prSet presAssocID="{7F774C92-0837-4C00-80A6-5F021A2B9578}" presName="linear" presStyleCnt="0">
        <dgm:presLayoutVars>
          <dgm:dir/>
          <dgm:animLvl val="lvl"/>
          <dgm:resizeHandles val="exact"/>
        </dgm:presLayoutVars>
      </dgm:prSet>
      <dgm:spPr/>
    </dgm:pt>
    <dgm:pt modelId="{782D4B8D-5F9A-4999-B7A6-B683E756D57E}" type="pres">
      <dgm:prSet presAssocID="{6F3D2AF3-388B-4420-9C74-6CDBE13C1C6B}" presName="parentLin" presStyleCnt="0"/>
      <dgm:spPr/>
    </dgm:pt>
    <dgm:pt modelId="{3FA25162-8F2C-4D74-9A8C-DA52DA0F10FD}" type="pres">
      <dgm:prSet presAssocID="{6F3D2AF3-388B-4420-9C74-6CDBE13C1C6B}" presName="parentLeftMargin" presStyleLbl="node1" presStyleIdx="0" presStyleCnt="2"/>
      <dgm:spPr/>
    </dgm:pt>
    <dgm:pt modelId="{9F4B757C-893C-427B-BD03-9725DA0AE9A5}" type="pres">
      <dgm:prSet presAssocID="{6F3D2AF3-388B-4420-9C74-6CDBE13C1C6B}" presName="parentText" presStyleLbl="node1" presStyleIdx="0" presStyleCnt="2">
        <dgm:presLayoutVars>
          <dgm:chMax val="0"/>
          <dgm:bulletEnabled val="1"/>
        </dgm:presLayoutVars>
      </dgm:prSet>
      <dgm:spPr/>
    </dgm:pt>
    <dgm:pt modelId="{F6D3E858-A38B-4975-9BFC-304ECD82AD55}" type="pres">
      <dgm:prSet presAssocID="{6F3D2AF3-388B-4420-9C74-6CDBE13C1C6B}" presName="negativeSpace" presStyleCnt="0"/>
      <dgm:spPr/>
    </dgm:pt>
    <dgm:pt modelId="{62214108-28C9-4F22-941F-C80522B60795}" type="pres">
      <dgm:prSet presAssocID="{6F3D2AF3-388B-4420-9C74-6CDBE13C1C6B}" presName="childText" presStyleLbl="conFgAcc1" presStyleIdx="0" presStyleCnt="2">
        <dgm:presLayoutVars>
          <dgm:bulletEnabled val="1"/>
        </dgm:presLayoutVars>
      </dgm:prSet>
      <dgm:spPr/>
    </dgm:pt>
    <dgm:pt modelId="{240AA6DD-24D9-4504-9241-753A173D5393}" type="pres">
      <dgm:prSet presAssocID="{F340F5B9-E623-4CC4-A1CF-0776CEE6D3CA}" presName="spaceBetweenRectangles" presStyleCnt="0"/>
      <dgm:spPr/>
    </dgm:pt>
    <dgm:pt modelId="{FE845BDD-6A66-4A6A-9FA6-63E2DDA1546D}" type="pres">
      <dgm:prSet presAssocID="{3FDED920-02D8-4563-A647-B9DB13F90546}" presName="parentLin" presStyleCnt="0"/>
      <dgm:spPr/>
    </dgm:pt>
    <dgm:pt modelId="{BB11AF3C-A487-4893-B128-60D4B5F75CB9}" type="pres">
      <dgm:prSet presAssocID="{3FDED920-02D8-4563-A647-B9DB13F90546}" presName="parentLeftMargin" presStyleLbl="node1" presStyleIdx="0" presStyleCnt="2"/>
      <dgm:spPr/>
    </dgm:pt>
    <dgm:pt modelId="{3EF1A8FD-9722-4F81-9437-162B52ED02E1}" type="pres">
      <dgm:prSet presAssocID="{3FDED920-02D8-4563-A647-B9DB13F90546}" presName="parentText" presStyleLbl="node1" presStyleIdx="1" presStyleCnt="2">
        <dgm:presLayoutVars>
          <dgm:chMax val="0"/>
          <dgm:bulletEnabled val="1"/>
        </dgm:presLayoutVars>
      </dgm:prSet>
      <dgm:spPr/>
    </dgm:pt>
    <dgm:pt modelId="{F958CCA0-B0BC-4D40-AECB-C03E8B6EFE5D}" type="pres">
      <dgm:prSet presAssocID="{3FDED920-02D8-4563-A647-B9DB13F90546}" presName="negativeSpace" presStyleCnt="0"/>
      <dgm:spPr/>
    </dgm:pt>
    <dgm:pt modelId="{0D19EDF3-37DA-4FFE-80C1-AF4B94BBEB40}" type="pres">
      <dgm:prSet presAssocID="{3FDED920-02D8-4563-A647-B9DB13F90546}" presName="childText" presStyleLbl="conFgAcc1" presStyleIdx="1" presStyleCnt="2">
        <dgm:presLayoutVars>
          <dgm:bulletEnabled val="1"/>
        </dgm:presLayoutVars>
      </dgm:prSet>
      <dgm:spPr/>
    </dgm:pt>
  </dgm:ptLst>
  <dgm:cxnLst>
    <dgm:cxn modelId="{BBF93007-EC4C-4528-9035-230F36908D3F}" type="presOf" srcId="{3FDED920-02D8-4563-A647-B9DB13F90546}" destId="{3EF1A8FD-9722-4F81-9437-162B52ED02E1}" srcOrd="1" destOrd="0" presId="urn:microsoft.com/office/officeart/2005/8/layout/list1"/>
    <dgm:cxn modelId="{716F611C-99FE-4523-90EF-D0E950F277C9}" type="presOf" srcId="{A6245AF1-48CC-45B7-B3D2-129CA348BD1D}" destId="{62214108-28C9-4F22-941F-C80522B60795}" srcOrd="0" destOrd="0" presId="urn:microsoft.com/office/officeart/2005/8/layout/list1"/>
    <dgm:cxn modelId="{67A4DE6A-9F73-4D54-8849-B8C1BD61A6FB}" srcId="{7F774C92-0837-4C00-80A6-5F021A2B9578}" destId="{3FDED920-02D8-4563-A647-B9DB13F90546}" srcOrd="1" destOrd="0" parTransId="{8AF6D9C2-D36C-4004-9E0C-2E7B91E790A9}" sibTransId="{73C1D35A-F650-4BCE-A775-D3CD14D0441D}"/>
    <dgm:cxn modelId="{61661F78-53EC-4D34-8021-4F423B529431}" type="presOf" srcId="{7F774C92-0837-4C00-80A6-5F021A2B9578}" destId="{D90D0356-6F9D-445F-A064-0CFE4558A7EC}" srcOrd="0" destOrd="0" presId="urn:microsoft.com/office/officeart/2005/8/layout/list1"/>
    <dgm:cxn modelId="{3B003059-E923-4E4C-B4C3-28F52AE57466}" type="presOf" srcId="{3FDED920-02D8-4563-A647-B9DB13F90546}" destId="{BB11AF3C-A487-4893-B128-60D4B5F75CB9}" srcOrd="0" destOrd="0" presId="urn:microsoft.com/office/officeart/2005/8/layout/list1"/>
    <dgm:cxn modelId="{D9456F82-A478-47B9-B615-09FB19D1A33F}" type="presOf" srcId="{6F3D2AF3-388B-4420-9C74-6CDBE13C1C6B}" destId="{9F4B757C-893C-427B-BD03-9725DA0AE9A5}" srcOrd="1" destOrd="0" presId="urn:microsoft.com/office/officeart/2005/8/layout/list1"/>
    <dgm:cxn modelId="{41A70087-33DE-4467-ADC3-D5D0C20283FE}" type="presOf" srcId="{6F3D2AF3-388B-4420-9C74-6CDBE13C1C6B}" destId="{3FA25162-8F2C-4D74-9A8C-DA52DA0F10FD}" srcOrd="0" destOrd="0" presId="urn:microsoft.com/office/officeart/2005/8/layout/list1"/>
    <dgm:cxn modelId="{93AED996-735B-49A1-9A4C-C82C331A97D7}" srcId="{3FDED920-02D8-4563-A647-B9DB13F90546}" destId="{09A707D1-8904-40B3-859E-302C1B929811}" srcOrd="0" destOrd="0" parTransId="{8DADB583-2901-4B53-B7C8-6B8CE1E5BB79}" sibTransId="{33A3E429-01B6-4280-8D10-08E7C745FAEA}"/>
    <dgm:cxn modelId="{26AEE1CA-2C98-48CF-813C-A2713669C41A}" type="presOf" srcId="{09A707D1-8904-40B3-859E-302C1B929811}" destId="{0D19EDF3-37DA-4FFE-80C1-AF4B94BBEB40}" srcOrd="0" destOrd="0" presId="urn:microsoft.com/office/officeart/2005/8/layout/list1"/>
    <dgm:cxn modelId="{06DBDCCF-500E-41CF-BB76-22A21439CB51}" srcId="{6F3D2AF3-388B-4420-9C74-6CDBE13C1C6B}" destId="{A6245AF1-48CC-45B7-B3D2-129CA348BD1D}" srcOrd="0" destOrd="0" parTransId="{EAC3CD25-32A9-43A2-B54C-FA4B2FD7A042}" sibTransId="{8DB8576B-8B84-400B-A161-FF05E9804BA9}"/>
    <dgm:cxn modelId="{4CAB69DE-198B-49C9-95D7-900305149FEB}" srcId="{7F774C92-0837-4C00-80A6-5F021A2B9578}" destId="{6F3D2AF3-388B-4420-9C74-6CDBE13C1C6B}" srcOrd="0" destOrd="0" parTransId="{C1DF020A-8B33-43E7-B692-160DFA4C5DF6}" sibTransId="{F340F5B9-E623-4CC4-A1CF-0776CEE6D3CA}"/>
    <dgm:cxn modelId="{59D91A06-477F-414E-BD5E-C8AE5B7BDA50}" type="presParOf" srcId="{D90D0356-6F9D-445F-A064-0CFE4558A7EC}" destId="{782D4B8D-5F9A-4999-B7A6-B683E756D57E}" srcOrd="0" destOrd="0" presId="urn:microsoft.com/office/officeart/2005/8/layout/list1"/>
    <dgm:cxn modelId="{7B1EC7ED-FB53-497B-ADE3-673DCB081F34}" type="presParOf" srcId="{782D4B8D-5F9A-4999-B7A6-B683E756D57E}" destId="{3FA25162-8F2C-4D74-9A8C-DA52DA0F10FD}" srcOrd="0" destOrd="0" presId="urn:microsoft.com/office/officeart/2005/8/layout/list1"/>
    <dgm:cxn modelId="{D4897BAD-7F6A-416D-8FA9-A7412BC3D91A}" type="presParOf" srcId="{782D4B8D-5F9A-4999-B7A6-B683E756D57E}" destId="{9F4B757C-893C-427B-BD03-9725DA0AE9A5}" srcOrd="1" destOrd="0" presId="urn:microsoft.com/office/officeart/2005/8/layout/list1"/>
    <dgm:cxn modelId="{99332E68-42DF-445D-A1CE-D883F4BF93F5}" type="presParOf" srcId="{D90D0356-6F9D-445F-A064-0CFE4558A7EC}" destId="{F6D3E858-A38B-4975-9BFC-304ECD82AD55}" srcOrd="1" destOrd="0" presId="urn:microsoft.com/office/officeart/2005/8/layout/list1"/>
    <dgm:cxn modelId="{009223E2-BB85-4E26-AB30-58D14BD3BFAD}" type="presParOf" srcId="{D90D0356-6F9D-445F-A064-0CFE4558A7EC}" destId="{62214108-28C9-4F22-941F-C80522B60795}" srcOrd="2" destOrd="0" presId="urn:microsoft.com/office/officeart/2005/8/layout/list1"/>
    <dgm:cxn modelId="{8EB548B4-471A-4DA6-AFCC-6FF76230B526}" type="presParOf" srcId="{D90D0356-6F9D-445F-A064-0CFE4558A7EC}" destId="{240AA6DD-24D9-4504-9241-753A173D5393}" srcOrd="3" destOrd="0" presId="urn:microsoft.com/office/officeart/2005/8/layout/list1"/>
    <dgm:cxn modelId="{D664406F-FCB7-4D4E-8EFC-3440BC8DCB48}" type="presParOf" srcId="{D90D0356-6F9D-445F-A064-0CFE4558A7EC}" destId="{FE845BDD-6A66-4A6A-9FA6-63E2DDA1546D}" srcOrd="4" destOrd="0" presId="urn:microsoft.com/office/officeart/2005/8/layout/list1"/>
    <dgm:cxn modelId="{F2D7FA5E-D625-48B4-A9F5-BE36BDF638F0}" type="presParOf" srcId="{FE845BDD-6A66-4A6A-9FA6-63E2DDA1546D}" destId="{BB11AF3C-A487-4893-B128-60D4B5F75CB9}" srcOrd="0" destOrd="0" presId="urn:microsoft.com/office/officeart/2005/8/layout/list1"/>
    <dgm:cxn modelId="{28C9B063-0530-4E5B-9C04-A12CB1322EDA}" type="presParOf" srcId="{FE845BDD-6A66-4A6A-9FA6-63E2DDA1546D}" destId="{3EF1A8FD-9722-4F81-9437-162B52ED02E1}" srcOrd="1" destOrd="0" presId="urn:microsoft.com/office/officeart/2005/8/layout/list1"/>
    <dgm:cxn modelId="{01D4B8E1-7456-4CE2-8608-D17506254503}" type="presParOf" srcId="{D90D0356-6F9D-445F-A064-0CFE4558A7EC}" destId="{F958CCA0-B0BC-4D40-AECB-C03E8B6EFE5D}" srcOrd="5" destOrd="0" presId="urn:microsoft.com/office/officeart/2005/8/layout/list1"/>
    <dgm:cxn modelId="{E3A914FA-BA33-4F60-9703-21AF75C2D224}" type="presParOf" srcId="{D90D0356-6F9D-445F-A064-0CFE4558A7EC}" destId="{0D19EDF3-37DA-4FFE-80C1-AF4B94BBEB4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774C92-0837-4C00-80A6-5F021A2B957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F3D2AF3-388B-4420-9C74-6CDBE13C1C6B}">
      <dgm:prSet/>
      <dgm:spPr/>
      <dgm:t>
        <a:bodyPr/>
        <a:lstStyle/>
        <a:p>
          <a:r>
            <a:rPr lang="en-US" b="0" i="0" baseline="0"/>
            <a:t>It is common to view assumptions in a negative way</a:t>
          </a:r>
          <a:endParaRPr lang="en-US"/>
        </a:p>
      </dgm:t>
    </dgm:pt>
    <dgm:pt modelId="{C1DF020A-8B33-43E7-B692-160DFA4C5DF6}" type="parTrans" cxnId="{4CAB69DE-198B-49C9-95D7-900305149FEB}">
      <dgm:prSet/>
      <dgm:spPr/>
      <dgm:t>
        <a:bodyPr/>
        <a:lstStyle/>
        <a:p>
          <a:endParaRPr lang="en-US"/>
        </a:p>
      </dgm:t>
    </dgm:pt>
    <dgm:pt modelId="{F340F5B9-E623-4CC4-A1CF-0776CEE6D3CA}" type="sibTrans" cxnId="{4CAB69DE-198B-49C9-95D7-900305149FEB}">
      <dgm:prSet/>
      <dgm:spPr/>
      <dgm:t>
        <a:bodyPr/>
        <a:lstStyle/>
        <a:p>
          <a:endParaRPr lang="en-US"/>
        </a:p>
      </dgm:t>
    </dgm:pt>
    <dgm:pt modelId="{A6245AF1-48CC-45B7-B3D2-129CA348BD1D}">
      <dgm:prSet/>
      <dgm:spPr/>
      <dgm:t>
        <a:bodyPr/>
        <a:lstStyle/>
        <a:p>
          <a:r>
            <a:rPr lang="en-US" b="0" i="0" baseline="0" dirty="0"/>
            <a:t>Assumptions may introduce bias</a:t>
          </a:r>
          <a:endParaRPr lang="en-US" dirty="0"/>
        </a:p>
      </dgm:t>
    </dgm:pt>
    <dgm:pt modelId="{EAC3CD25-32A9-43A2-B54C-FA4B2FD7A042}" type="parTrans" cxnId="{06DBDCCF-500E-41CF-BB76-22A21439CB51}">
      <dgm:prSet/>
      <dgm:spPr/>
      <dgm:t>
        <a:bodyPr/>
        <a:lstStyle/>
        <a:p>
          <a:endParaRPr lang="en-US"/>
        </a:p>
      </dgm:t>
    </dgm:pt>
    <dgm:pt modelId="{8DB8576B-8B84-400B-A161-FF05E9804BA9}" type="sibTrans" cxnId="{06DBDCCF-500E-41CF-BB76-22A21439CB51}">
      <dgm:prSet/>
      <dgm:spPr/>
      <dgm:t>
        <a:bodyPr/>
        <a:lstStyle/>
        <a:p>
          <a:endParaRPr lang="en-US"/>
        </a:p>
      </dgm:t>
    </dgm:pt>
    <dgm:pt modelId="{3FDED920-02D8-4563-A647-B9DB13F90546}">
      <dgm:prSet/>
      <dgm:spPr/>
      <dgm:t>
        <a:bodyPr/>
        <a:lstStyle/>
        <a:p>
          <a:r>
            <a:rPr lang="en-US" b="0" i="0" baseline="0" dirty="0"/>
            <a:t>Statistical inference </a:t>
          </a:r>
          <a:r>
            <a:rPr lang="en-US" b="0" i="1" baseline="0" dirty="0"/>
            <a:t>relies</a:t>
          </a:r>
          <a:r>
            <a:rPr lang="en-US" b="0" i="0" baseline="0" dirty="0"/>
            <a:t> on assumptions</a:t>
          </a:r>
          <a:endParaRPr lang="en-US" dirty="0"/>
        </a:p>
      </dgm:t>
    </dgm:pt>
    <dgm:pt modelId="{8AF6D9C2-D36C-4004-9E0C-2E7B91E790A9}" type="parTrans" cxnId="{67A4DE6A-9F73-4D54-8849-B8C1BD61A6FB}">
      <dgm:prSet/>
      <dgm:spPr/>
      <dgm:t>
        <a:bodyPr/>
        <a:lstStyle/>
        <a:p>
          <a:endParaRPr lang="en-US"/>
        </a:p>
      </dgm:t>
    </dgm:pt>
    <dgm:pt modelId="{73C1D35A-F650-4BCE-A775-D3CD14D0441D}" type="sibTrans" cxnId="{67A4DE6A-9F73-4D54-8849-B8C1BD61A6FB}">
      <dgm:prSet/>
      <dgm:spPr/>
      <dgm:t>
        <a:bodyPr/>
        <a:lstStyle/>
        <a:p>
          <a:endParaRPr lang="en-US"/>
        </a:p>
      </dgm:t>
    </dgm:pt>
    <dgm:pt modelId="{09A707D1-8904-40B3-859E-302C1B929811}">
      <dgm:prSet/>
      <dgm:spPr/>
      <dgm:t>
        <a:bodyPr/>
        <a:lstStyle/>
        <a:p>
          <a:r>
            <a:rPr lang="en-US" b="0" i="0" baseline="0"/>
            <a:t>Nearly impossible to use logical reasoning on it’s own</a:t>
          </a:r>
          <a:endParaRPr lang="en-US"/>
        </a:p>
      </dgm:t>
    </dgm:pt>
    <dgm:pt modelId="{8DADB583-2901-4B53-B7C8-6B8CE1E5BB79}" type="parTrans" cxnId="{93AED996-735B-49A1-9A4C-C82C331A97D7}">
      <dgm:prSet/>
      <dgm:spPr/>
      <dgm:t>
        <a:bodyPr/>
        <a:lstStyle/>
        <a:p>
          <a:endParaRPr lang="en-US"/>
        </a:p>
      </dgm:t>
    </dgm:pt>
    <dgm:pt modelId="{33A3E429-01B6-4280-8D10-08E7C745FAEA}" type="sibTrans" cxnId="{93AED996-735B-49A1-9A4C-C82C331A97D7}">
      <dgm:prSet/>
      <dgm:spPr/>
      <dgm:t>
        <a:bodyPr/>
        <a:lstStyle/>
        <a:p>
          <a:endParaRPr lang="en-US"/>
        </a:p>
      </dgm:t>
    </dgm:pt>
    <dgm:pt modelId="{D90D0356-6F9D-445F-A064-0CFE4558A7EC}" type="pres">
      <dgm:prSet presAssocID="{7F774C92-0837-4C00-80A6-5F021A2B9578}" presName="linear" presStyleCnt="0">
        <dgm:presLayoutVars>
          <dgm:dir/>
          <dgm:animLvl val="lvl"/>
          <dgm:resizeHandles val="exact"/>
        </dgm:presLayoutVars>
      </dgm:prSet>
      <dgm:spPr/>
    </dgm:pt>
    <dgm:pt modelId="{782D4B8D-5F9A-4999-B7A6-B683E756D57E}" type="pres">
      <dgm:prSet presAssocID="{6F3D2AF3-388B-4420-9C74-6CDBE13C1C6B}" presName="parentLin" presStyleCnt="0"/>
      <dgm:spPr/>
    </dgm:pt>
    <dgm:pt modelId="{3FA25162-8F2C-4D74-9A8C-DA52DA0F10FD}" type="pres">
      <dgm:prSet presAssocID="{6F3D2AF3-388B-4420-9C74-6CDBE13C1C6B}" presName="parentLeftMargin" presStyleLbl="node1" presStyleIdx="0" presStyleCnt="2"/>
      <dgm:spPr/>
    </dgm:pt>
    <dgm:pt modelId="{9F4B757C-893C-427B-BD03-9725DA0AE9A5}" type="pres">
      <dgm:prSet presAssocID="{6F3D2AF3-388B-4420-9C74-6CDBE13C1C6B}" presName="parentText" presStyleLbl="node1" presStyleIdx="0" presStyleCnt="2">
        <dgm:presLayoutVars>
          <dgm:chMax val="0"/>
          <dgm:bulletEnabled val="1"/>
        </dgm:presLayoutVars>
      </dgm:prSet>
      <dgm:spPr/>
    </dgm:pt>
    <dgm:pt modelId="{F6D3E858-A38B-4975-9BFC-304ECD82AD55}" type="pres">
      <dgm:prSet presAssocID="{6F3D2AF3-388B-4420-9C74-6CDBE13C1C6B}" presName="negativeSpace" presStyleCnt="0"/>
      <dgm:spPr/>
    </dgm:pt>
    <dgm:pt modelId="{62214108-28C9-4F22-941F-C80522B60795}" type="pres">
      <dgm:prSet presAssocID="{6F3D2AF3-388B-4420-9C74-6CDBE13C1C6B}" presName="childText" presStyleLbl="conFgAcc1" presStyleIdx="0" presStyleCnt="2">
        <dgm:presLayoutVars>
          <dgm:bulletEnabled val="1"/>
        </dgm:presLayoutVars>
      </dgm:prSet>
      <dgm:spPr/>
    </dgm:pt>
    <dgm:pt modelId="{240AA6DD-24D9-4504-9241-753A173D5393}" type="pres">
      <dgm:prSet presAssocID="{F340F5B9-E623-4CC4-A1CF-0776CEE6D3CA}" presName="spaceBetweenRectangles" presStyleCnt="0"/>
      <dgm:spPr/>
    </dgm:pt>
    <dgm:pt modelId="{FE845BDD-6A66-4A6A-9FA6-63E2DDA1546D}" type="pres">
      <dgm:prSet presAssocID="{3FDED920-02D8-4563-A647-B9DB13F90546}" presName="parentLin" presStyleCnt="0"/>
      <dgm:spPr/>
    </dgm:pt>
    <dgm:pt modelId="{BB11AF3C-A487-4893-B128-60D4B5F75CB9}" type="pres">
      <dgm:prSet presAssocID="{3FDED920-02D8-4563-A647-B9DB13F90546}" presName="parentLeftMargin" presStyleLbl="node1" presStyleIdx="0" presStyleCnt="2"/>
      <dgm:spPr/>
    </dgm:pt>
    <dgm:pt modelId="{3EF1A8FD-9722-4F81-9437-162B52ED02E1}" type="pres">
      <dgm:prSet presAssocID="{3FDED920-02D8-4563-A647-B9DB13F90546}" presName="parentText" presStyleLbl="node1" presStyleIdx="1" presStyleCnt="2">
        <dgm:presLayoutVars>
          <dgm:chMax val="0"/>
          <dgm:bulletEnabled val="1"/>
        </dgm:presLayoutVars>
      </dgm:prSet>
      <dgm:spPr/>
    </dgm:pt>
    <dgm:pt modelId="{F958CCA0-B0BC-4D40-AECB-C03E8B6EFE5D}" type="pres">
      <dgm:prSet presAssocID="{3FDED920-02D8-4563-A647-B9DB13F90546}" presName="negativeSpace" presStyleCnt="0"/>
      <dgm:spPr/>
    </dgm:pt>
    <dgm:pt modelId="{0D19EDF3-37DA-4FFE-80C1-AF4B94BBEB40}" type="pres">
      <dgm:prSet presAssocID="{3FDED920-02D8-4563-A647-B9DB13F90546}" presName="childText" presStyleLbl="conFgAcc1" presStyleIdx="1" presStyleCnt="2">
        <dgm:presLayoutVars>
          <dgm:bulletEnabled val="1"/>
        </dgm:presLayoutVars>
      </dgm:prSet>
      <dgm:spPr/>
    </dgm:pt>
  </dgm:ptLst>
  <dgm:cxnLst>
    <dgm:cxn modelId="{BBF93007-EC4C-4528-9035-230F36908D3F}" type="presOf" srcId="{3FDED920-02D8-4563-A647-B9DB13F90546}" destId="{3EF1A8FD-9722-4F81-9437-162B52ED02E1}" srcOrd="1" destOrd="0" presId="urn:microsoft.com/office/officeart/2005/8/layout/list1"/>
    <dgm:cxn modelId="{716F611C-99FE-4523-90EF-D0E950F277C9}" type="presOf" srcId="{A6245AF1-48CC-45B7-B3D2-129CA348BD1D}" destId="{62214108-28C9-4F22-941F-C80522B60795}" srcOrd="0" destOrd="0" presId="urn:microsoft.com/office/officeart/2005/8/layout/list1"/>
    <dgm:cxn modelId="{67A4DE6A-9F73-4D54-8849-B8C1BD61A6FB}" srcId="{7F774C92-0837-4C00-80A6-5F021A2B9578}" destId="{3FDED920-02D8-4563-A647-B9DB13F90546}" srcOrd="1" destOrd="0" parTransId="{8AF6D9C2-D36C-4004-9E0C-2E7B91E790A9}" sibTransId="{73C1D35A-F650-4BCE-A775-D3CD14D0441D}"/>
    <dgm:cxn modelId="{61661F78-53EC-4D34-8021-4F423B529431}" type="presOf" srcId="{7F774C92-0837-4C00-80A6-5F021A2B9578}" destId="{D90D0356-6F9D-445F-A064-0CFE4558A7EC}" srcOrd="0" destOrd="0" presId="urn:microsoft.com/office/officeart/2005/8/layout/list1"/>
    <dgm:cxn modelId="{3B003059-E923-4E4C-B4C3-28F52AE57466}" type="presOf" srcId="{3FDED920-02D8-4563-A647-B9DB13F90546}" destId="{BB11AF3C-A487-4893-B128-60D4B5F75CB9}" srcOrd="0" destOrd="0" presId="urn:microsoft.com/office/officeart/2005/8/layout/list1"/>
    <dgm:cxn modelId="{D9456F82-A478-47B9-B615-09FB19D1A33F}" type="presOf" srcId="{6F3D2AF3-388B-4420-9C74-6CDBE13C1C6B}" destId="{9F4B757C-893C-427B-BD03-9725DA0AE9A5}" srcOrd="1" destOrd="0" presId="urn:microsoft.com/office/officeart/2005/8/layout/list1"/>
    <dgm:cxn modelId="{41A70087-33DE-4467-ADC3-D5D0C20283FE}" type="presOf" srcId="{6F3D2AF3-388B-4420-9C74-6CDBE13C1C6B}" destId="{3FA25162-8F2C-4D74-9A8C-DA52DA0F10FD}" srcOrd="0" destOrd="0" presId="urn:microsoft.com/office/officeart/2005/8/layout/list1"/>
    <dgm:cxn modelId="{93AED996-735B-49A1-9A4C-C82C331A97D7}" srcId="{3FDED920-02D8-4563-A647-B9DB13F90546}" destId="{09A707D1-8904-40B3-859E-302C1B929811}" srcOrd="0" destOrd="0" parTransId="{8DADB583-2901-4B53-B7C8-6B8CE1E5BB79}" sibTransId="{33A3E429-01B6-4280-8D10-08E7C745FAEA}"/>
    <dgm:cxn modelId="{26AEE1CA-2C98-48CF-813C-A2713669C41A}" type="presOf" srcId="{09A707D1-8904-40B3-859E-302C1B929811}" destId="{0D19EDF3-37DA-4FFE-80C1-AF4B94BBEB40}" srcOrd="0" destOrd="0" presId="urn:microsoft.com/office/officeart/2005/8/layout/list1"/>
    <dgm:cxn modelId="{06DBDCCF-500E-41CF-BB76-22A21439CB51}" srcId="{6F3D2AF3-388B-4420-9C74-6CDBE13C1C6B}" destId="{A6245AF1-48CC-45B7-B3D2-129CA348BD1D}" srcOrd="0" destOrd="0" parTransId="{EAC3CD25-32A9-43A2-B54C-FA4B2FD7A042}" sibTransId="{8DB8576B-8B84-400B-A161-FF05E9804BA9}"/>
    <dgm:cxn modelId="{4CAB69DE-198B-49C9-95D7-900305149FEB}" srcId="{7F774C92-0837-4C00-80A6-5F021A2B9578}" destId="{6F3D2AF3-388B-4420-9C74-6CDBE13C1C6B}" srcOrd="0" destOrd="0" parTransId="{C1DF020A-8B33-43E7-B692-160DFA4C5DF6}" sibTransId="{F340F5B9-E623-4CC4-A1CF-0776CEE6D3CA}"/>
    <dgm:cxn modelId="{59D91A06-477F-414E-BD5E-C8AE5B7BDA50}" type="presParOf" srcId="{D90D0356-6F9D-445F-A064-0CFE4558A7EC}" destId="{782D4B8D-5F9A-4999-B7A6-B683E756D57E}" srcOrd="0" destOrd="0" presId="urn:microsoft.com/office/officeart/2005/8/layout/list1"/>
    <dgm:cxn modelId="{7B1EC7ED-FB53-497B-ADE3-673DCB081F34}" type="presParOf" srcId="{782D4B8D-5F9A-4999-B7A6-B683E756D57E}" destId="{3FA25162-8F2C-4D74-9A8C-DA52DA0F10FD}" srcOrd="0" destOrd="0" presId="urn:microsoft.com/office/officeart/2005/8/layout/list1"/>
    <dgm:cxn modelId="{D4897BAD-7F6A-416D-8FA9-A7412BC3D91A}" type="presParOf" srcId="{782D4B8D-5F9A-4999-B7A6-B683E756D57E}" destId="{9F4B757C-893C-427B-BD03-9725DA0AE9A5}" srcOrd="1" destOrd="0" presId="urn:microsoft.com/office/officeart/2005/8/layout/list1"/>
    <dgm:cxn modelId="{99332E68-42DF-445D-A1CE-D883F4BF93F5}" type="presParOf" srcId="{D90D0356-6F9D-445F-A064-0CFE4558A7EC}" destId="{F6D3E858-A38B-4975-9BFC-304ECD82AD55}" srcOrd="1" destOrd="0" presId="urn:microsoft.com/office/officeart/2005/8/layout/list1"/>
    <dgm:cxn modelId="{009223E2-BB85-4E26-AB30-58D14BD3BFAD}" type="presParOf" srcId="{D90D0356-6F9D-445F-A064-0CFE4558A7EC}" destId="{62214108-28C9-4F22-941F-C80522B60795}" srcOrd="2" destOrd="0" presId="urn:microsoft.com/office/officeart/2005/8/layout/list1"/>
    <dgm:cxn modelId="{8EB548B4-471A-4DA6-AFCC-6FF76230B526}" type="presParOf" srcId="{D90D0356-6F9D-445F-A064-0CFE4558A7EC}" destId="{240AA6DD-24D9-4504-9241-753A173D5393}" srcOrd="3" destOrd="0" presId="urn:microsoft.com/office/officeart/2005/8/layout/list1"/>
    <dgm:cxn modelId="{D664406F-FCB7-4D4E-8EFC-3440BC8DCB48}" type="presParOf" srcId="{D90D0356-6F9D-445F-A064-0CFE4558A7EC}" destId="{FE845BDD-6A66-4A6A-9FA6-63E2DDA1546D}" srcOrd="4" destOrd="0" presId="urn:microsoft.com/office/officeart/2005/8/layout/list1"/>
    <dgm:cxn modelId="{F2D7FA5E-D625-48B4-A9F5-BE36BDF638F0}" type="presParOf" srcId="{FE845BDD-6A66-4A6A-9FA6-63E2DDA1546D}" destId="{BB11AF3C-A487-4893-B128-60D4B5F75CB9}" srcOrd="0" destOrd="0" presId="urn:microsoft.com/office/officeart/2005/8/layout/list1"/>
    <dgm:cxn modelId="{28C9B063-0530-4E5B-9C04-A12CB1322EDA}" type="presParOf" srcId="{FE845BDD-6A66-4A6A-9FA6-63E2DDA1546D}" destId="{3EF1A8FD-9722-4F81-9437-162B52ED02E1}" srcOrd="1" destOrd="0" presId="urn:microsoft.com/office/officeart/2005/8/layout/list1"/>
    <dgm:cxn modelId="{01D4B8E1-7456-4CE2-8608-D17506254503}" type="presParOf" srcId="{D90D0356-6F9D-445F-A064-0CFE4558A7EC}" destId="{F958CCA0-B0BC-4D40-AECB-C03E8B6EFE5D}" srcOrd="5" destOrd="0" presId="urn:microsoft.com/office/officeart/2005/8/layout/list1"/>
    <dgm:cxn modelId="{E3A914FA-BA33-4F60-9703-21AF75C2D224}" type="presParOf" srcId="{D90D0356-6F9D-445F-A064-0CFE4558A7EC}" destId="{0D19EDF3-37DA-4FFE-80C1-AF4B94BBEB4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C4787D-D067-4C57-A901-47A5A9CABB9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482BD78-8559-48D3-B255-469C07E03E3D}">
      <dgm:prSet/>
      <dgm:spPr/>
      <dgm:t>
        <a:bodyPr/>
        <a:lstStyle/>
        <a:p>
          <a:r>
            <a:rPr lang="en-US" b="0" i="0" baseline="0" dirty="0"/>
            <a:t>Probability theory allows us to determine if survey results like “67% of respondents prefer Android" plausibly reflect the true population parameter</a:t>
          </a:r>
          <a:endParaRPr lang="en-US" dirty="0"/>
        </a:p>
      </dgm:t>
    </dgm:pt>
    <dgm:pt modelId="{9E27F189-66EC-4F3B-B67C-8EEE2BE37CB2}" type="parTrans" cxnId="{18607D16-5007-4635-98BE-9D48AC6ECF76}">
      <dgm:prSet/>
      <dgm:spPr/>
      <dgm:t>
        <a:bodyPr/>
        <a:lstStyle/>
        <a:p>
          <a:endParaRPr lang="en-US"/>
        </a:p>
      </dgm:t>
    </dgm:pt>
    <dgm:pt modelId="{AEB62FAB-EBEF-471B-99A7-784B7B92CF84}" type="sibTrans" cxnId="{18607D16-5007-4635-98BE-9D48AC6ECF76}">
      <dgm:prSet/>
      <dgm:spPr/>
      <dgm:t>
        <a:bodyPr/>
        <a:lstStyle/>
        <a:p>
          <a:endParaRPr lang="en-US"/>
        </a:p>
      </dgm:t>
    </dgm:pt>
    <dgm:pt modelId="{44B138FB-ADAF-4286-A9B8-C83C3F61ED57}">
      <dgm:prSet/>
      <dgm:spPr/>
      <dgm:t>
        <a:bodyPr/>
        <a:lstStyle/>
        <a:p>
          <a:r>
            <a:rPr lang="en-US" b="0" i="0" baseline="0"/>
            <a:t>While intuitive reasoning can get us part way, probability theory provides powerful mathematical tools to assess sample representativeness</a:t>
          </a:r>
          <a:endParaRPr lang="en-US"/>
        </a:p>
      </dgm:t>
    </dgm:pt>
    <dgm:pt modelId="{4B4F709C-C9C4-41CF-9CAC-D569830748FA}" type="parTrans" cxnId="{1F49618D-A0DA-4623-9FA1-561D8C5D621D}">
      <dgm:prSet/>
      <dgm:spPr/>
      <dgm:t>
        <a:bodyPr/>
        <a:lstStyle/>
        <a:p>
          <a:endParaRPr lang="en-US"/>
        </a:p>
      </dgm:t>
    </dgm:pt>
    <dgm:pt modelId="{8A24C7DA-CD7A-4C53-B0DB-D2EFBE5E38DC}" type="sibTrans" cxnId="{1F49618D-A0DA-4623-9FA1-561D8C5D621D}">
      <dgm:prSet/>
      <dgm:spPr/>
      <dgm:t>
        <a:bodyPr/>
        <a:lstStyle/>
        <a:p>
          <a:endParaRPr lang="en-US"/>
        </a:p>
      </dgm:t>
    </dgm:pt>
    <dgm:pt modelId="{F594C426-1D2E-49B6-A92D-AA943C1D9B94}">
      <dgm:prSet/>
      <dgm:spPr/>
      <dgm:t>
        <a:bodyPr/>
        <a:lstStyle/>
        <a:p>
          <a:r>
            <a:rPr lang="en-US" b="0" i="0" baseline="0"/>
            <a:t>Though not statistics per se, probability theory forms the foundation for statistical inference</a:t>
          </a:r>
          <a:endParaRPr lang="en-US"/>
        </a:p>
      </dgm:t>
    </dgm:pt>
    <dgm:pt modelId="{8F2976AC-78AC-41FF-AB05-9A0CF6D85EC6}" type="parTrans" cxnId="{E9F15F5A-2A1F-4668-845C-16BB2205CF9E}">
      <dgm:prSet/>
      <dgm:spPr/>
      <dgm:t>
        <a:bodyPr/>
        <a:lstStyle/>
        <a:p>
          <a:endParaRPr lang="en-US"/>
        </a:p>
      </dgm:t>
    </dgm:pt>
    <dgm:pt modelId="{26123BE6-ED26-4C23-9663-6E803EC52C62}" type="sibTrans" cxnId="{E9F15F5A-2A1F-4668-845C-16BB2205CF9E}">
      <dgm:prSet/>
      <dgm:spPr/>
      <dgm:t>
        <a:bodyPr/>
        <a:lstStyle/>
        <a:p>
          <a:endParaRPr lang="en-US"/>
        </a:p>
      </dgm:t>
    </dgm:pt>
    <dgm:pt modelId="{50DFAD83-F043-4FE3-AE67-0A451216CB03}" type="pres">
      <dgm:prSet presAssocID="{12C4787D-D067-4C57-A901-47A5A9CABB94}" presName="root" presStyleCnt="0">
        <dgm:presLayoutVars>
          <dgm:dir/>
          <dgm:resizeHandles val="exact"/>
        </dgm:presLayoutVars>
      </dgm:prSet>
      <dgm:spPr/>
    </dgm:pt>
    <dgm:pt modelId="{73CC686E-B3C3-4CF6-8C36-C4CE8C45277C}" type="pres">
      <dgm:prSet presAssocID="{9482BD78-8559-48D3-B255-469C07E03E3D}" presName="compNode" presStyleCnt="0"/>
      <dgm:spPr/>
    </dgm:pt>
    <dgm:pt modelId="{3AD8356B-A202-4978-AF23-2920D233891B}" type="pres">
      <dgm:prSet presAssocID="{9482BD78-8559-48D3-B255-469C07E03E3D}" presName="bgRect" presStyleLbl="bgShp" presStyleIdx="0" presStyleCnt="3"/>
      <dgm:spPr/>
    </dgm:pt>
    <dgm:pt modelId="{5AA279F2-8540-4714-BE94-75407A115E91}" type="pres">
      <dgm:prSet presAssocID="{9482BD78-8559-48D3-B255-469C07E03E3D}"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CCC3E930-78A4-46DC-BCF8-72EA830B54F1}" type="pres">
      <dgm:prSet presAssocID="{9482BD78-8559-48D3-B255-469C07E03E3D}" presName="spaceRect" presStyleCnt="0"/>
      <dgm:spPr/>
    </dgm:pt>
    <dgm:pt modelId="{46544EF7-18FB-4C5F-B3E8-C11A59EAC451}" type="pres">
      <dgm:prSet presAssocID="{9482BD78-8559-48D3-B255-469C07E03E3D}" presName="parTx" presStyleLbl="revTx" presStyleIdx="0" presStyleCnt="3">
        <dgm:presLayoutVars>
          <dgm:chMax val="0"/>
          <dgm:chPref val="0"/>
        </dgm:presLayoutVars>
      </dgm:prSet>
      <dgm:spPr/>
    </dgm:pt>
    <dgm:pt modelId="{81CE240F-E6C3-4AC3-915F-0949D9EB7FD1}" type="pres">
      <dgm:prSet presAssocID="{AEB62FAB-EBEF-471B-99A7-784B7B92CF84}" presName="sibTrans" presStyleCnt="0"/>
      <dgm:spPr/>
    </dgm:pt>
    <dgm:pt modelId="{717539ED-2AD8-4303-8B40-24E4EC2D1F32}" type="pres">
      <dgm:prSet presAssocID="{44B138FB-ADAF-4286-A9B8-C83C3F61ED57}" presName="compNode" presStyleCnt="0"/>
      <dgm:spPr/>
    </dgm:pt>
    <dgm:pt modelId="{DAFB7EC2-6474-4FD6-85A0-1428FE18752E}" type="pres">
      <dgm:prSet presAssocID="{44B138FB-ADAF-4286-A9B8-C83C3F61ED57}" presName="bgRect" presStyleLbl="bgShp" presStyleIdx="1" presStyleCnt="3"/>
      <dgm:spPr/>
    </dgm:pt>
    <dgm:pt modelId="{6291BAF2-0A7C-4349-A6E2-6AC9E1DE285F}" type="pres">
      <dgm:prSet presAssocID="{44B138FB-ADAF-4286-A9B8-C83C3F61ED5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5996581-4270-4C50-A863-53BCB95020B9}" type="pres">
      <dgm:prSet presAssocID="{44B138FB-ADAF-4286-A9B8-C83C3F61ED57}" presName="spaceRect" presStyleCnt="0"/>
      <dgm:spPr/>
    </dgm:pt>
    <dgm:pt modelId="{D90B0A50-354A-48F4-9568-21AFDA754DD2}" type="pres">
      <dgm:prSet presAssocID="{44B138FB-ADAF-4286-A9B8-C83C3F61ED57}" presName="parTx" presStyleLbl="revTx" presStyleIdx="1" presStyleCnt="3">
        <dgm:presLayoutVars>
          <dgm:chMax val="0"/>
          <dgm:chPref val="0"/>
        </dgm:presLayoutVars>
      </dgm:prSet>
      <dgm:spPr/>
    </dgm:pt>
    <dgm:pt modelId="{8350CF2D-1758-4366-A373-435B653CF7B9}" type="pres">
      <dgm:prSet presAssocID="{8A24C7DA-CD7A-4C53-B0DB-D2EFBE5E38DC}" presName="sibTrans" presStyleCnt="0"/>
      <dgm:spPr/>
    </dgm:pt>
    <dgm:pt modelId="{F381416D-422F-4420-9384-C12315BCCF1A}" type="pres">
      <dgm:prSet presAssocID="{F594C426-1D2E-49B6-A92D-AA943C1D9B94}" presName="compNode" presStyleCnt="0"/>
      <dgm:spPr/>
    </dgm:pt>
    <dgm:pt modelId="{B48BAD3F-9C60-41A8-A9C8-3934AFC6C71C}" type="pres">
      <dgm:prSet presAssocID="{F594C426-1D2E-49B6-A92D-AA943C1D9B94}" presName="bgRect" presStyleLbl="bgShp" presStyleIdx="2" presStyleCnt="3"/>
      <dgm:spPr/>
    </dgm:pt>
    <dgm:pt modelId="{668EA292-870A-4498-B6BE-B6E5ECA233CE}" type="pres">
      <dgm:prSet presAssocID="{F594C426-1D2E-49B6-A92D-AA943C1D9B9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A893BCAB-C41E-4D34-B156-8E05691C211D}" type="pres">
      <dgm:prSet presAssocID="{F594C426-1D2E-49B6-A92D-AA943C1D9B94}" presName="spaceRect" presStyleCnt="0"/>
      <dgm:spPr/>
    </dgm:pt>
    <dgm:pt modelId="{6D0C068B-D7D5-431E-A256-7C9832E55628}" type="pres">
      <dgm:prSet presAssocID="{F594C426-1D2E-49B6-A92D-AA943C1D9B94}" presName="parTx" presStyleLbl="revTx" presStyleIdx="2" presStyleCnt="3">
        <dgm:presLayoutVars>
          <dgm:chMax val="0"/>
          <dgm:chPref val="0"/>
        </dgm:presLayoutVars>
      </dgm:prSet>
      <dgm:spPr/>
    </dgm:pt>
  </dgm:ptLst>
  <dgm:cxnLst>
    <dgm:cxn modelId="{EF51F50E-CEA2-4203-8BEE-88AF4CE7A288}" type="presOf" srcId="{44B138FB-ADAF-4286-A9B8-C83C3F61ED57}" destId="{D90B0A50-354A-48F4-9568-21AFDA754DD2}" srcOrd="0" destOrd="0" presId="urn:microsoft.com/office/officeart/2018/2/layout/IconVerticalSolidList"/>
    <dgm:cxn modelId="{18607D16-5007-4635-98BE-9D48AC6ECF76}" srcId="{12C4787D-D067-4C57-A901-47A5A9CABB94}" destId="{9482BD78-8559-48D3-B255-469C07E03E3D}" srcOrd="0" destOrd="0" parTransId="{9E27F189-66EC-4F3B-B67C-8EEE2BE37CB2}" sibTransId="{AEB62FAB-EBEF-471B-99A7-784B7B92CF84}"/>
    <dgm:cxn modelId="{7A3C7945-3A70-4C03-BD74-C8E2C8AC4172}" type="presOf" srcId="{9482BD78-8559-48D3-B255-469C07E03E3D}" destId="{46544EF7-18FB-4C5F-B3E8-C11A59EAC451}" srcOrd="0" destOrd="0" presId="urn:microsoft.com/office/officeart/2018/2/layout/IconVerticalSolidList"/>
    <dgm:cxn modelId="{A5CD2473-6728-4739-AE10-9E452742813A}" type="presOf" srcId="{12C4787D-D067-4C57-A901-47A5A9CABB94}" destId="{50DFAD83-F043-4FE3-AE67-0A451216CB03}" srcOrd="0" destOrd="0" presId="urn:microsoft.com/office/officeart/2018/2/layout/IconVerticalSolidList"/>
    <dgm:cxn modelId="{E9F15F5A-2A1F-4668-845C-16BB2205CF9E}" srcId="{12C4787D-D067-4C57-A901-47A5A9CABB94}" destId="{F594C426-1D2E-49B6-A92D-AA943C1D9B94}" srcOrd="2" destOrd="0" parTransId="{8F2976AC-78AC-41FF-AB05-9A0CF6D85EC6}" sibTransId="{26123BE6-ED26-4C23-9663-6E803EC52C62}"/>
    <dgm:cxn modelId="{9AA8D87A-2419-4407-801D-04EDC49F0206}" type="presOf" srcId="{F594C426-1D2E-49B6-A92D-AA943C1D9B94}" destId="{6D0C068B-D7D5-431E-A256-7C9832E55628}" srcOrd="0" destOrd="0" presId="urn:microsoft.com/office/officeart/2018/2/layout/IconVerticalSolidList"/>
    <dgm:cxn modelId="{1F49618D-A0DA-4623-9FA1-561D8C5D621D}" srcId="{12C4787D-D067-4C57-A901-47A5A9CABB94}" destId="{44B138FB-ADAF-4286-A9B8-C83C3F61ED57}" srcOrd="1" destOrd="0" parTransId="{4B4F709C-C9C4-41CF-9CAC-D569830748FA}" sibTransId="{8A24C7DA-CD7A-4C53-B0DB-D2EFBE5E38DC}"/>
    <dgm:cxn modelId="{D8660FEA-DFD8-492A-AD58-CAE769AAE202}" type="presParOf" srcId="{50DFAD83-F043-4FE3-AE67-0A451216CB03}" destId="{73CC686E-B3C3-4CF6-8C36-C4CE8C45277C}" srcOrd="0" destOrd="0" presId="urn:microsoft.com/office/officeart/2018/2/layout/IconVerticalSolidList"/>
    <dgm:cxn modelId="{009F9249-1C10-4894-8F83-35D76FC58F5C}" type="presParOf" srcId="{73CC686E-B3C3-4CF6-8C36-C4CE8C45277C}" destId="{3AD8356B-A202-4978-AF23-2920D233891B}" srcOrd="0" destOrd="0" presId="urn:microsoft.com/office/officeart/2018/2/layout/IconVerticalSolidList"/>
    <dgm:cxn modelId="{076035F7-D8AA-4B29-B512-151AD7E0B7C1}" type="presParOf" srcId="{73CC686E-B3C3-4CF6-8C36-C4CE8C45277C}" destId="{5AA279F2-8540-4714-BE94-75407A115E91}" srcOrd="1" destOrd="0" presId="urn:microsoft.com/office/officeart/2018/2/layout/IconVerticalSolidList"/>
    <dgm:cxn modelId="{000472A2-57B5-4B7C-8707-D3C084C39A71}" type="presParOf" srcId="{73CC686E-B3C3-4CF6-8C36-C4CE8C45277C}" destId="{CCC3E930-78A4-46DC-BCF8-72EA830B54F1}" srcOrd="2" destOrd="0" presId="urn:microsoft.com/office/officeart/2018/2/layout/IconVerticalSolidList"/>
    <dgm:cxn modelId="{EC12DDE2-AE8F-4E24-8098-52CFC45EAC0C}" type="presParOf" srcId="{73CC686E-B3C3-4CF6-8C36-C4CE8C45277C}" destId="{46544EF7-18FB-4C5F-B3E8-C11A59EAC451}" srcOrd="3" destOrd="0" presId="urn:microsoft.com/office/officeart/2018/2/layout/IconVerticalSolidList"/>
    <dgm:cxn modelId="{5D1A6EC7-3DBE-4D41-A350-7CFA008CA43C}" type="presParOf" srcId="{50DFAD83-F043-4FE3-AE67-0A451216CB03}" destId="{81CE240F-E6C3-4AC3-915F-0949D9EB7FD1}" srcOrd="1" destOrd="0" presId="urn:microsoft.com/office/officeart/2018/2/layout/IconVerticalSolidList"/>
    <dgm:cxn modelId="{A3BF6E19-2280-4147-860E-E9C4E9EC25F2}" type="presParOf" srcId="{50DFAD83-F043-4FE3-AE67-0A451216CB03}" destId="{717539ED-2AD8-4303-8B40-24E4EC2D1F32}" srcOrd="2" destOrd="0" presId="urn:microsoft.com/office/officeart/2018/2/layout/IconVerticalSolidList"/>
    <dgm:cxn modelId="{D245AA2F-04E0-4CF6-A01E-7A3723EABBEF}" type="presParOf" srcId="{717539ED-2AD8-4303-8B40-24E4EC2D1F32}" destId="{DAFB7EC2-6474-4FD6-85A0-1428FE18752E}" srcOrd="0" destOrd="0" presId="urn:microsoft.com/office/officeart/2018/2/layout/IconVerticalSolidList"/>
    <dgm:cxn modelId="{4162CE08-4B8D-441A-BDCD-C3CA0E48F242}" type="presParOf" srcId="{717539ED-2AD8-4303-8B40-24E4EC2D1F32}" destId="{6291BAF2-0A7C-4349-A6E2-6AC9E1DE285F}" srcOrd="1" destOrd="0" presId="urn:microsoft.com/office/officeart/2018/2/layout/IconVerticalSolidList"/>
    <dgm:cxn modelId="{184ED279-BC26-443D-8569-948AD4FE5A7A}" type="presParOf" srcId="{717539ED-2AD8-4303-8B40-24E4EC2D1F32}" destId="{85996581-4270-4C50-A863-53BCB95020B9}" srcOrd="2" destOrd="0" presId="urn:microsoft.com/office/officeart/2018/2/layout/IconVerticalSolidList"/>
    <dgm:cxn modelId="{FBB52FBF-3B30-4BD3-B33C-8C1BC06F8B69}" type="presParOf" srcId="{717539ED-2AD8-4303-8B40-24E4EC2D1F32}" destId="{D90B0A50-354A-48F4-9568-21AFDA754DD2}" srcOrd="3" destOrd="0" presId="urn:microsoft.com/office/officeart/2018/2/layout/IconVerticalSolidList"/>
    <dgm:cxn modelId="{F59400FA-91C7-4264-8888-25035A32B81B}" type="presParOf" srcId="{50DFAD83-F043-4FE3-AE67-0A451216CB03}" destId="{8350CF2D-1758-4366-A373-435B653CF7B9}" srcOrd="3" destOrd="0" presId="urn:microsoft.com/office/officeart/2018/2/layout/IconVerticalSolidList"/>
    <dgm:cxn modelId="{41C3F864-6CB2-4F24-9600-0AF68B3876C9}" type="presParOf" srcId="{50DFAD83-F043-4FE3-AE67-0A451216CB03}" destId="{F381416D-422F-4420-9384-C12315BCCF1A}" srcOrd="4" destOrd="0" presId="urn:microsoft.com/office/officeart/2018/2/layout/IconVerticalSolidList"/>
    <dgm:cxn modelId="{7242E1D2-55DE-470B-A397-2C4848A53294}" type="presParOf" srcId="{F381416D-422F-4420-9384-C12315BCCF1A}" destId="{B48BAD3F-9C60-41A8-A9C8-3934AFC6C71C}" srcOrd="0" destOrd="0" presId="urn:microsoft.com/office/officeart/2018/2/layout/IconVerticalSolidList"/>
    <dgm:cxn modelId="{3840B179-CB81-40F3-997C-366FDFAB9021}" type="presParOf" srcId="{F381416D-422F-4420-9384-C12315BCCF1A}" destId="{668EA292-870A-4498-B6BE-B6E5ECA233CE}" srcOrd="1" destOrd="0" presId="urn:microsoft.com/office/officeart/2018/2/layout/IconVerticalSolidList"/>
    <dgm:cxn modelId="{860040EC-AFFD-4CD4-8DDC-CE9800D633DA}" type="presParOf" srcId="{F381416D-422F-4420-9384-C12315BCCF1A}" destId="{A893BCAB-C41E-4D34-B156-8E05691C211D}" srcOrd="2" destOrd="0" presId="urn:microsoft.com/office/officeart/2018/2/layout/IconVerticalSolidList"/>
    <dgm:cxn modelId="{6C38945A-45AA-44A0-9D4C-BBEAEECA3D7D}" type="presParOf" srcId="{F381416D-422F-4420-9384-C12315BCCF1A}" destId="{6D0C068B-D7D5-431E-A256-7C9832E5562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A761D3-13EB-44DD-B63B-7951610E376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9210FAC-0D04-4009-A0D5-1650239D5369}">
      <dgm:prSet/>
      <dgm:spPr/>
      <dgm:t>
        <a:bodyPr/>
        <a:lstStyle/>
        <a:p>
          <a:r>
            <a:rPr lang="en-US" b="0" i="0" baseline="0"/>
            <a:t>Frequentist approach</a:t>
          </a:r>
          <a:endParaRPr lang="en-US"/>
        </a:p>
      </dgm:t>
    </dgm:pt>
    <dgm:pt modelId="{79883672-5358-4FD0-B6F6-72661C9E848D}" type="parTrans" cxnId="{36107C84-6044-456A-8999-425FBC5316A8}">
      <dgm:prSet/>
      <dgm:spPr/>
      <dgm:t>
        <a:bodyPr/>
        <a:lstStyle/>
        <a:p>
          <a:endParaRPr lang="en-US"/>
        </a:p>
      </dgm:t>
    </dgm:pt>
    <dgm:pt modelId="{3B62A6FA-F552-41A5-9DCF-7E07F00F1D5D}" type="sibTrans" cxnId="{36107C84-6044-456A-8999-425FBC5316A8}">
      <dgm:prSet/>
      <dgm:spPr/>
      <dgm:t>
        <a:bodyPr/>
        <a:lstStyle/>
        <a:p>
          <a:endParaRPr lang="en-US"/>
        </a:p>
      </dgm:t>
    </dgm:pt>
    <dgm:pt modelId="{C25A2A32-E2F5-4724-829A-7C6C930DF009}">
      <dgm:prSet/>
      <dgm:spPr/>
      <dgm:t>
        <a:bodyPr/>
        <a:lstStyle/>
        <a:p>
          <a:r>
            <a:rPr lang="en-US" b="0" i="0" baseline="0"/>
            <a:t>Probability is a </a:t>
          </a:r>
          <a:r>
            <a:rPr lang="en-US" b="1" i="0" baseline="0"/>
            <a:t>long-run frequency</a:t>
          </a:r>
          <a:r>
            <a:rPr lang="en-US" b="0" i="0" baseline="0"/>
            <a:t> of an event</a:t>
          </a:r>
          <a:endParaRPr lang="en-US"/>
        </a:p>
      </dgm:t>
    </dgm:pt>
    <dgm:pt modelId="{35469765-9449-4238-BFCB-63B95773A1CB}" type="parTrans" cxnId="{22204E5B-2F82-48E1-95AD-B6E65478F3CA}">
      <dgm:prSet/>
      <dgm:spPr/>
      <dgm:t>
        <a:bodyPr/>
        <a:lstStyle/>
        <a:p>
          <a:endParaRPr lang="en-US"/>
        </a:p>
      </dgm:t>
    </dgm:pt>
    <dgm:pt modelId="{0870EB77-CDBF-4E73-9BC4-71FC9D40167C}" type="sibTrans" cxnId="{22204E5B-2F82-48E1-95AD-B6E65478F3CA}">
      <dgm:prSet/>
      <dgm:spPr/>
      <dgm:t>
        <a:bodyPr/>
        <a:lstStyle/>
        <a:p>
          <a:endParaRPr lang="en-US"/>
        </a:p>
      </dgm:t>
    </dgm:pt>
    <dgm:pt modelId="{EF3BF020-D903-48E6-9B5D-F0896FE400F4}">
      <dgm:prSet/>
      <dgm:spPr/>
      <dgm:t>
        <a:bodyPr/>
        <a:lstStyle/>
        <a:p>
          <a:r>
            <a:rPr lang="en-US" b="0" i="0" baseline="0"/>
            <a:t>Bayesian approach</a:t>
          </a:r>
          <a:endParaRPr lang="en-US"/>
        </a:p>
      </dgm:t>
    </dgm:pt>
    <dgm:pt modelId="{5AFDFE26-3173-4CC7-B2E1-75E3CF05AD11}" type="parTrans" cxnId="{91E26BA8-4F3F-4A81-8C44-BB63C88F77E9}">
      <dgm:prSet/>
      <dgm:spPr/>
      <dgm:t>
        <a:bodyPr/>
        <a:lstStyle/>
        <a:p>
          <a:endParaRPr lang="en-US"/>
        </a:p>
      </dgm:t>
    </dgm:pt>
    <dgm:pt modelId="{43D75E18-DEAB-44B2-9908-47D2E30DB8A7}" type="sibTrans" cxnId="{91E26BA8-4F3F-4A81-8C44-BB63C88F77E9}">
      <dgm:prSet/>
      <dgm:spPr/>
      <dgm:t>
        <a:bodyPr/>
        <a:lstStyle/>
        <a:p>
          <a:endParaRPr lang="en-US"/>
        </a:p>
      </dgm:t>
    </dgm:pt>
    <dgm:pt modelId="{CEDBE35F-9104-4E71-9A1C-0D3225BC45CB}">
      <dgm:prSet/>
      <dgm:spPr/>
      <dgm:t>
        <a:bodyPr/>
        <a:lstStyle/>
        <a:p>
          <a:r>
            <a:rPr lang="en-US" b="0" i="0" baseline="0"/>
            <a:t>Probability of an event as the </a:t>
          </a:r>
          <a:r>
            <a:rPr lang="en-US" b="1" i="0" baseline="0"/>
            <a:t>degree of belief</a:t>
          </a:r>
          <a:endParaRPr lang="en-US"/>
        </a:p>
      </dgm:t>
    </dgm:pt>
    <dgm:pt modelId="{889E5B2E-738B-451F-A73C-385E71AFD93B}" type="parTrans" cxnId="{BAC27266-554E-4113-8F57-A9103716D5D7}">
      <dgm:prSet/>
      <dgm:spPr/>
      <dgm:t>
        <a:bodyPr/>
        <a:lstStyle/>
        <a:p>
          <a:endParaRPr lang="en-US"/>
        </a:p>
      </dgm:t>
    </dgm:pt>
    <dgm:pt modelId="{B3374E08-447D-4433-B738-948F4693DC4A}" type="sibTrans" cxnId="{BAC27266-554E-4113-8F57-A9103716D5D7}">
      <dgm:prSet/>
      <dgm:spPr/>
      <dgm:t>
        <a:bodyPr/>
        <a:lstStyle/>
        <a:p>
          <a:endParaRPr lang="en-US"/>
        </a:p>
      </dgm:t>
    </dgm:pt>
    <dgm:pt modelId="{19A179B1-C671-484C-9C97-720610D5608D}" type="pres">
      <dgm:prSet presAssocID="{11A761D3-13EB-44DD-B63B-7951610E3769}" presName="linear" presStyleCnt="0">
        <dgm:presLayoutVars>
          <dgm:animLvl val="lvl"/>
          <dgm:resizeHandles val="exact"/>
        </dgm:presLayoutVars>
      </dgm:prSet>
      <dgm:spPr/>
    </dgm:pt>
    <dgm:pt modelId="{40546A33-2ACC-49EA-A79B-D577423BD208}" type="pres">
      <dgm:prSet presAssocID="{A9210FAC-0D04-4009-A0D5-1650239D5369}" presName="parentText" presStyleLbl="node1" presStyleIdx="0" presStyleCnt="2">
        <dgm:presLayoutVars>
          <dgm:chMax val="0"/>
          <dgm:bulletEnabled val="1"/>
        </dgm:presLayoutVars>
      </dgm:prSet>
      <dgm:spPr/>
    </dgm:pt>
    <dgm:pt modelId="{FE2BF71E-B654-46A0-9ADE-64F767838010}" type="pres">
      <dgm:prSet presAssocID="{A9210FAC-0D04-4009-A0D5-1650239D5369}" presName="childText" presStyleLbl="revTx" presStyleIdx="0" presStyleCnt="2">
        <dgm:presLayoutVars>
          <dgm:bulletEnabled val="1"/>
        </dgm:presLayoutVars>
      </dgm:prSet>
      <dgm:spPr/>
    </dgm:pt>
    <dgm:pt modelId="{41EE1D28-854D-4720-BEE4-0F863AF78615}" type="pres">
      <dgm:prSet presAssocID="{EF3BF020-D903-48E6-9B5D-F0896FE400F4}" presName="parentText" presStyleLbl="node1" presStyleIdx="1" presStyleCnt="2">
        <dgm:presLayoutVars>
          <dgm:chMax val="0"/>
          <dgm:bulletEnabled val="1"/>
        </dgm:presLayoutVars>
      </dgm:prSet>
      <dgm:spPr/>
    </dgm:pt>
    <dgm:pt modelId="{F2E4C84D-7137-445C-BCDB-2A65C770F150}" type="pres">
      <dgm:prSet presAssocID="{EF3BF020-D903-48E6-9B5D-F0896FE400F4}" presName="childText" presStyleLbl="revTx" presStyleIdx="1" presStyleCnt="2">
        <dgm:presLayoutVars>
          <dgm:bulletEnabled val="1"/>
        </dgm:presLayoutVars>
      </dgm:prSet>
      <dgm:spPr/>
    </dgm:pt>
  </dgm:ptLst>
  <dgm:cxnLst>
    <dgm:cxn modelId="{722B4E01-A0E4-4CD4-BCBE-82F605423131}" type="presOf" srcId="{A9210FAC-0D04-4009-A0D5-1650239D5369}" destId="{40546A33-2ACC-49EA-A79B-D577423BD208}" srcOrd="0" destOrd="0" presId="urn:microsoft.com/office/officeart/2005/8/layout/vList2"/>
    <dgm:cxn modelId="{85520C1B-4938-401D-9D07-6F046EF5D074}" type="presOf" srcId="{C25A2A32-E2F5-4724-829A-7C6C930DF009}" destId="{FE2BF71E-B654-46A0-9ADE-64F767838010}" srcOrd="0" destOrd="0" presId="urn:microsoft.com/office/officeart/2005/8/layout/vList2"/>
    <dgm:cxn modelId="{22204E5B-2F82-48E1-95AD-B6E65478F3CA}" srcId="{A9210FAC-0D04-4009-A0D5-1650239D5369}" destId="{C25A2A32-E2F5-4724-829A-7C6C930DF009}" srcOrd="0" destOrd="0" parTransId="{35469765-9449-4238-BFCB-63B95773A1CB}" sibTransId="{0870EB77-CDBF-4E73-9BC4-71FC9D40167C}"/>
    <dgm:cxn modelId="{BAC27266-554E-4113-8F57-A9103716D5D7}" srcId="{EF3BF020-D903-48E6-9B5D-F0896FE400F4}" destId="{CEDBE35F-9104-4E71-9A1C-0D3225BC45CB}" srcOrd="0" destOrd="0" parTransId="{889E5B2E-738B-451F-A73C-385E71AFD93B}" sibTransId="{B3374E08-447D-4433-B738-948F4693DC4A}"/>
    <dgm:cxn modelId="{763AAC7B-63C1-41ED-B986-716513A54D89}" type="presOf" srcId="{EF3BF020-D903-48E6-9B5D-F0896FE400F4}" destId="{41EE1D28-854D-4720-BEE4-0F863AF78615}" srcOrd="0" destOrd="0" presId="urn:microsoft.com/office/officeart/2005/8/layout/vList2"/>
    <dgm:cxn modelId="{36107C84-6044-456A-8999-425FBC5316A8}" srcId="{11A761D3-13EB-44DD-B63B-7951610E3769}" destId="{A9210FAC-0D04-4009-A0D5-1650239D5369}" srcOrd="0" destOrd="0" parTransId="{79883672-5358-4FD0-B6F6-72661C9E848D}" sibTransId="{3B62A6FA-F552-41A5-9DCF-7E07F00F1D5D}"/>
    <dgm:cxn modelId="{9279E49E-2B39-4673-939E-EBC8E61E31AC}" type="presOf" srcId="{11A761D3-13EB-44DD-B63B-7951610E3769}" destId="{19A179B1-C671-484C-9C97-720610D5608D}" srcOrd="0" destOrd="0" presId="urn:microsoft.com/office/officeart/2005/8/layout/vList2"/>
    <dgm:cxn modelId="{91E26BA8-4F3F-4A81-8C44-BB63C88F77E9}" srcId="{11A761D3-13EB-44DD-B63B-7951610E3769}" destId="{EF3BF020-D903-48E6-9B5D-F0896FE400F4}" srcOrd="1" destOrd="0" parTransId="{5AFDFE26-3173-4CC7-B2E1-75E3CF05AD11}" sibTransId="{43D75E18-DEAB-44B2-9908-47D2E30DB8A7}"/>
    <dgm:cxn modelId="{65C58DD3-B394-49F8-B889-72FADC388977}" type="presOf" srcId="{CEDBE35F-9104-4E71-9A1C-0D3225BC45CB}" destId="{F2E4C84D-7137-445C-BCDB-2A65C770F150}" srcOrd="0" destOrd="0" presId="urn:microsoft.com/office/officeart/2005/8/layout/vList2"/>
    <dgm:cxn modelId="{3ABA9F1B-0613-4652-8CD2-F7CE24FB5671}" type="presParOf" srcId="{19A179B1-C671-484C-9C97-720610D5608D}" destId="{40546A33-2ACC-49EA-A79B-D577423BD208}" srcOrd="0" destOrd="0" presId="urn:microsoft.com/office/officeart/2005/8/layout/vList2"/>
    <dgm:cxn modelId="{4E03D8B6-23E2-4B7B-9870-F951382F15F4}" type="presParOf" srcId="{19A179B1-C671-484C-9C97-720610D5608D}" destId="{FE2BF71E-B654-46A0-9ADE-64F767838010}" srcOrd="1" destOrd="0" presId="urn:microsoft.com/office/officeart/2005/8/layout/vList2"/>
    <dgm:cxn modelId="{12CF29AC-3D0A-44C4-8F4C-A6D7E2F4AE33}" type="presParOf" srcId="{19A179B1-C671-484C-9C97-720610D5608D}" destId="{41EE1D28-854D-4720-BEE4-0F863AF78615}" srcOrd="2" destOrd="0" presId="urn:microsoft.com/office/officeart/2005/8/layout/vList2"/>
    <dgm:cxn modelId="{ED8AB96C-E557-4E8E-90DC-46B616BFBC1B}" type="presParOf" srcId="{19A179B1-C671-484C-9C97-720610D5608D}" destId="{F2E4C84D-7137-445C-BCDB-2A65C770F15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065A8-7D8B-4736-A4FD-3DC286016432}">
      <dsp:nvSpPr>
        <dsp:cNvPr id="0" name=""/>
        <dsp:cNvSpPr/>
      </dsp:nvSpPr>
      <dsp:spPr>
        <a:xfrm>
          <a:off x="1735199" y="438874"/>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6C00FA-A9F4-4FCF-8B90-103ED054AA02}">
      <dsp:nvSpPr>
        <dsp:cNvPr id="0" name=""/>
        <dsp:cNvSpPr/>
      </dsp:nvSpPr>
      <dsp:spPr>
        <a:xfrm>
          <a:off x="331199" y="207593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b="0" i="0" kern="1200" baseline="0" dirty="0"/>
            <a:t>Moving from simply describing our data</a:t>
          </a:r>
          <a:endParaRPr lang="en-US" sz="2300" kern="1200" dirty="0"/>
        </a:p>
      </dsp:txBody>
      <dsp:txXfrm>
        <a:off x="331199" y="2075932"/>
        <a:ext cx="4320000" cy="648000"/>
      </dsp:txXfrm>
    </dsp:sp>
    <dsp:sp modelId="{7B3677F2-62A7-405E-A2CF-507369E61502}">
      <dsp:nvSpPr>
        <dsp:cNvPr id="0" name=""/>
        <dsp:cNvSpPr/>
      </dsp:nvSpPr>
      <dsp:spPr>
        <a:xfrm>
          <a:off x="331199" y="2782099"/>
          <a:ext cx="4320000" cy="565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b="0" i="0" kern="1200" baseline="0"/>
            <a:t>With </a:t>
          </a:r>
          <a:r>
            <a:rPr lang="en-US" sz="1700" b="0" i="1" kern="1200" baseline="0"/>
            <a:t>means</a:t>
          </a:r>
          <a:r>
            <a:rPr lang="en-US" sz="1700" b="0" i="0" kern="1200" baseline="0"/>
            <a:t> and </a:t>
          </a:r>
          <a:r>
            <a:rPr lang="en-US" sz="1700" b="0" i="1" kern="1200" baseline="0"/>
            <a:t>standard deviations</a:t>
          </a:r>
          <a:endParaRPr lang="en-US" sz="1700" kern="1200"/>
        </a:p>
      </dsp:txBody>
      <dsp:txXfrm>
        <a:off x="331199" y="2782099"/>
        <a:ext cx="4320000" cy="565105"/>
      </dsp:txXfrm>
    </dsp:sp>
    <dsp:sp modelId="{1DA821E0-6F6E-42DC-BBC2-8521DABF3A44}">
      <dsp:nvSpPr>
        <dsp:cNvPr id="0" name=""/>
        <dsp:cNvSpPr/>
      </dsp:nvSpPr>
      <dsp:spPr>
        <a:xfrm>
          <a:off x="6811200" y="438874"/>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D63516-35D8-4F28-9A37-6F2755FAA0BF}">
      <dsp:nvSpPr>
        <dsp:cNvPr id="0" name=""/>
        <dsp:cNvSpPr/>
      </dsp:nvSpPr>
      <dsp:spPr>
        <a:xfrm>
          <a:off x="5407199" y="207593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b="0" i="0" kern="1200" baseline="0"/>
            <a:t>To drawing conclusions about the world</a:t>
          </a:r>
          <a:endParaRPr lang="en-US" sz="2300" kern="1200"/>
        </a:p>
      </dsp:txBody>
      <dsp:txXfrm>
        <a:off x="5407199" y="2075932"/>
        <a:ext cx="4320000" cy="648000"/>
      </dsp:txXfrm>
    </dsp:sp>
    <dsp:sp modelId="{0DEDC3AB-D334-4C57-86B0-3AFCC50ADAB1}">
      <dsp:nvSpPr>
        <dsp:cNvPr id="0" name=""/>
        <dsp:cNvSpPr/>
      </dsp:nvSpPr>
      <dsp:spPr>
        <a:xfrm>
          <a:off x="5407199" y="2782099"/>
          <a:ext cx="4320000" cy="565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b="0" i="0" kern="1200" baseline="0"/>
            <a:t>Using inferential statistics</a:t>
          </a:r>
          <a:endParaRPr lang="en-US" sz="1700" kern="1200"/>
        </a:p>
      </dsp:txBody>
      <dsp:txXfrm>
        <a:off x="5407199" y="2782099"/>
        <a:ext cx="4320000" cy="565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14108-28C9-4F22-941F-C80522B60795}">
      <dsp:nvSpPr>
        <dsp:cNvPr id="0" name=""/>
        <dsp:cNvSpPr/>
      </dsp:nvSpPr>
      <dsp:spPr>
        <a:xfrm>
          <a:off x="0" y="898089"/>
          <a:ext cx="10058399" cy="9355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0644" tIns="458216" rIns="780644" bIns="156464" numCol="1" spcCol="1270" anchor="t" anchorCtr="0">
          <a:noAutofit/>
        </a:bodyPr>
        <a:lstStyle/>
        <a:p>
          <a:pPr marL="228600" lvl="1" indent="-228600" algn="l" defTabSz="977900">
            <a:lnSpc>
              <a:spcPct val="90000"/>
            </a:lnSpc>
            <a:spcBef>
              <a:spcPct val="0"/>
            </a:spcBef>
            <a:spcAft>
              <a:spcPct val="15000"/>
            </a:spcAft>
            <a:buChar char="•"/>
          </a:pPr>
          <a:r>
            <a:rPr lang="en-US" sz="2200" b="0" i="0" kern="1200" baseline="0" dirty="0"/>
            <a:t>Assumptions may introduce bias</a:t>
          </a:r>
          <a:endParaRPr lang="en-US" sz="2200" kern="1200" dirty="0"/>
        </a:p>
      </dsp:txBody>
      <dsp:txXfrm>
        <a:off x="0" y="898089"/>
        <a:ext cx="10058399" cy="935550"/>
      </dsp:txXfrm>
    </dsp:sp>
    <dsp:sp modelId="{9F4B757C-893C-427B-BD03-9725DA0AE9A5}">
      <dsp:nvSpPr>
        <dsp:cNvPr id="0" name=""/>
        <dsp:cNvSpPr/>
      </dsp:nvSpPr>
      <dsp:spPr>
        <a:xfrm>
          <a:off x="502920" y="573369"/>
          <a:ext cx="70408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77900">
            <a:lnSpc>
              <a:spcPct val="90000"/>
            </a:lnSpc>
            <a:spcBef>
              <a:spcPct val="0"/>
            </a:spcBef>
            <a:spcAft>
              <a:spcPct val="35000"/>
            </a:spcAft>
            <a:buNone/>
          </a:pPr>
          <a:r>
            <a:rPr lang="en-US" sz="2200" b="0" i="0" kern="1200" baseline="0"/>
            <a:t>It is common to view assumptions in a negative way</a:t>
          </a:r>
          <a:endParaRPr lang="en-US" sz="2200" kern="1200"/>
        </a:p>
      </dsp:txBody>
      <dsp:txXfrm>
        <a:off x="534623" y="605072"/>
        <a:ext cx="6977474" cy="586034"/>
      </dsp:txXfrm>
    </dsp:sp>
    <dsp:sp modelId="{0D19EDF3-37DA-4FFE-80C1-AF4B94BBEB40}">
      <dsp:nvSpPr>
        <dsp:cNvPr id="0" name=""/>
        <dsp:cNvSpPr/>
      </dsp:nvSpPr>
      <dsp:spPr>
        <a:xfrm>
          <a:off x="0" y="2277160"/>
          <a:ext cx="10058399" cy="9355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0644" tIns="458216" rIns="780644" bIns="156464" numCol="1" spcCol="1270" anchor="t" anchorCtr="0">
          <a:noAutofit/>
        </a:bodyPr>
        <a:lstStyle/>
        <a:p>
          <a:pPr marL="228600" lvl="1" indent="-228600" algn="l" defTabSz="977900">
            <a:lnSpc>
              <a:spcPct val="90000"/>
            </a:lnSpc>
            <a:spcBef>
              <a:spcPct val="0"/>
            </a:spcBef>
            <a:spcAft>
              <a:spcPct val="15000"/>
            </a:spcAft>
            <a:buChar char="•"/>
          </a:pPr>
          <a:r>
            <a:rPr lang="en-US" sz="2200" b="0" i="0" kern="1200" baseline="0"/>
            <a:t>Nearly impossible to use logical reasoning on it’s own</a:t>
          </a:r>
          <a:endParaRPr lang="en-US" sz="2200" kern="1200"/>
        </a:p>
      </dsp:txBody>
      <dsp:txXfrm>
        <a:off x="0" y="2277160"/>
        <a:ext cx="10058399" cy="935550"/>
      </dsp:txXfrm>
    </dsp:sp>
    <dsp:sp modelId="{3EF1A8FD-9722-4F81-9437-162B52ED02E1}">
      <dsp:nvSpPr>
        <dsp:cNvPr id="0" name=""/>
        <dsp:cNvSpPr/>
      </dsp:nvSpPr>
      <dsp:spPr>
        <a:xfrm>
          <a:off x="502920" y="1952440"/>
          <a:ext cx="70408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77900">
            <a:lnSpc>
              <a:spcPct val="90000"/>
            </a:lnSpc>
            <a:spcBef>
              <a:spcPct val="0"/>
            </a:spcBef>
            <a:spcAft>
              <a:spcPct val="35000"/>
            </a:spcAft>
            <a:buNone/>
          </a:pPr>
          <a:r>
            <a:rPr lang="en-US" sz="2200" b="0" i="0" kern="1200" baseline="0" dirty="0"/>
            <a:t>Statistical inference </a:t>
          </a:r>
          <a:r>
            <a:rPr lang="en-US" sz="2200" b="0" i="1" kern="1200" baseline="0" dirty="0"/>
            <a:t>relies</a:t>
          </a:r>
          <a:r>
            <a:rPr lang="en-US" sz="2200" b="0" i="0" kern="1200" baseline="0" dirty="0"/>
            <a:t> on assumptions</a:t>
          </a:r>
          <a:endParaRPr lang="en-US" sz="2200" kern="1200" dirty="0"/>
        </a:p>
      </dsp:txBody>
      <dsp:txXfrm>
        <a:off x="534623" y="1984143"/>
        <a:ext cx="6977474" cy="586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14108-28C9-4F22-941F-C80522B60795}">
      <dsp:nvSpPr>
        <dsp:cNvPr id="0" name=""/>
        <dsp:cNvSpPr/>
      </dsp:nvSpPr>
      <dsp:spPr>
        <a:xfrm>
          <a:off x="0" y="898089"/>
          <a:ext cx="10058399" cy="9355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0644" tIns="458216" rIns="780644" bIns="156464" numCol="1" spcCol="1270" anchor="t" anchorCtr="0">
          <a:noAutofit/>
        </a:bodyPr>
        <a:lstStyle/>
        <a:p>
          <a:pPr marL="228600" lvl="1" indent="-228600" algn="l" defTabSz="977900">
            <a:lnSpc>
              <a:spcPct val="90000"/>
            </a:lnSpc>
            <a:spcBef>
              <a:spcPct val="0"/>
            </a:spcBef>
            <a:spcAft>
              <a:spcPct val="15000"/>
            </a:spcAft>
            <a:buChar char="•"/>
          </a:pPr>
          <a:r>
            <a:rPr lang="en-US" sz="2200" b="0" i="0" kern="1200" baseline="0" dirty="0"/>
            <a:t>Assumptions may introduce bias</a:t>
          </a:r>
          <a:endParaRPr lang="en-US" sz="2200" kern="1200" dirty="0"/>
        </a:p>
      </dsp:txBody>
      <dsp:txXfrm>
        <a:off x="0" y="898089"/>
        <a:ext cx="10058399" cy="935550"/>
      </dsp:txXfrm>
    </dsp:sp>
    <dsp:sp modelId="{9F4B757C-893C-427B-BD03-9725DA0AE9A5}">
      <dsp:nvSpPr>
        <dsp:cNvPr id="0" name=""/>
        <dsp:cNvSpPr/>
      </dsp:nvSpPr>
      <dsp:spPr>
        <a:xfrm>
          <a:off x="502920" y="573369"/>
          <a:ext cx="70408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77900">
            <a:lnSpc>
              <a:spcPct val="90000"/>
            </a:lnSpc>
            <a:spcBef>
              <a:spcPct val="0"/>
            </a:spcBef>
            <a:spcAft>
              <a:spcPct val="35000"/>
            </a:spcAft>
            <a:buNone/>
          </a:pPr>
          <a:r>
            <a:rPr lang="en-US" sz="2200" b="0" i="0" kern="1200" baseline="0"/>
            <a:t>It is common to view assumptions in a negative way</a:t>
          </a:r>
          <a:endParaRPr lang="en-US" sz="2200" kern="1200"/>
        </a:p>
      </dsp:txBody>
      <dsp:txXfrm>
        <a:off x="534623" y="605072"/>
        <a:ext cx="6977474" cy="586034"/>
      </dsp:txXfrm>
    </dsp:sp>
    <dsp:sp modelId="{0D19EDF3-37DA-4FFE-80C1-AF4B94BBEB40}">
      <dsp:nvSpPr>
        <dsp:cNvPr id="0" name=""/>
        <dsp:cNvSpPr/>
      </dsp:nvSpPr>
      <dsp:spPr>
        <a:xfrm>
          <a:off x="0" y="2277160"/>
          <a:ext cx="10058399" cy="93555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0644" tIns="458216" rIns="780644" bIns="156464" numCol="1" spcCol="1270" anchor="t" anchorCtr="0">
          <a:noAutofit/>
        </a:bodyPr>
        <a:lstStyle/>
        <a:p>
          <a:pPr marL="228600" lvl="1" indent="-228600" algn="l" defTabSz="977900">
            <a:lnSpc>
              <a:spcPct val="90000"/>
            </a:lnSpc>
            <a:spcBef>
              <a:spcPct val="0"/>
            </a:spcBef>
            <a:spcAft>
              <a:spcPct val="15000"/>
            </a:spcAft>
            <a:buChar char="•"/>
          </a:pPr>
          <a:r>
            <a:rPr lang="en-US" sz="2200" b="0" i="0" kern="1200" baseline="0"/>
            <a:t>Nearly impossible to use logical reasoning on it’s own</a:t>
          </a:r>
          <a:endParaRPr lang="en-US" sz="2200" kern="1200"/>
        </a:p>
      </dsp:txBody>
      <dsp:txXfrm>
        <a:off x="0" y="2277160"/>
        <a:ext cx="10058399" cy="935550"/>
      </dsp:txXfrm>
    </dsp:sp>
    <dsp:sp modelId="{3EF1A8FD-9722-4F81-9437-162B52ED02E1}">
      <dsp:nvSpPr>
        <dsp:cNvPr id="0" name=""/>
        <dsp:cNvSpPr/>
      </dsp:nvSpPr>
      <dsp:spPr>
        <a:xfrm>
          <a:off x="502920" y="1952440"/>
          <a:ext cx="7040880" cy="649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77900">
            <a:lnSpc>
              <a:spcPct val="90000"/>
            </a:lnSpc>
            <a:spcBef>
              <a:spcPct val="0"/>
            </a:spcBef>
            <a:spcAft>
              <a:spcPct val="35000"/>
            </a:spcAft>
            <a:buNone/>
          </a:pPr>
          <a:r>
            <a:rPr lang="en-US" sz="2200" b="0" i="0" kern="1200" baseline="0" dirty="0"/>
            <a:t>Statistical inference </a:t>
          </a:r>
          <a:r>
            <a:rPr lang="en-US" sz="2200" b="0" i="1" kern="1200" baseline="0" dirty="0"/>
            <a:t>relies</a:t>
          </a:r>
          <a:r>
            <a:rPr lang="en-US" sz="2200" b="0" i="0" kern="1200" baseline="0" dirty="0"/>
            <a:t> on assumptions</a:t>
          </a:r>
          <a:endParaRPr lang="en-US" sz="2200" kern="1200" dirty="0"/>
        </a:p>
      </dsp:txBody>
      <dsp:txXfrm>
        <a:off x="534623" y="1984143"/>
        <a:ext cx="6977474"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8356B-A202-4978-AF23-2920D233891B}">
      <dsp:nvSpPr>
        <dsp:cNvPr id="0" name=""/>
        <dsp:cNvSpPr/>
      </dsp:nvSpPr>
      <dsp:spPr>
        <a:xfrm>
          <a:off x="0" y="462"/>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A279F2-8540-4714-BE94-75407A115E91}">
      <dsp:nvSpPr>
        <dsp:cNvPr id="0" name=""/>
        <dsp:cNvSpPr/>
      </dsp:nvSpPr>
      <dsp:spPr>
        <a:xfrm>
          <a:off x="327145" y="243793"/>
          <a:ext cx="594810" cy="59481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544EF7-18FB-4C5F-B3E8-C11A59EAC451}">
      <dsp:nvSpPr>
        <dsp:cNvPr id="0" name=""/>
        <dsp:cNvSpPr/>
      </dsp:nvSpPr>
      <dsp:spPr>
        <a:xfrm>
          <a:off x="1249101" y="462"/>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Probability theory allows us to determine if survey results like “67% of respondents prefer Android" plausibly reflect the true population parameter</a:t>
          </a:r>
          <a:endParaRPr lang="en-US" sz="2000" kern="1200" dirty="0"/>
        </a:p>
      </dsp:txBody>
      <dsp:txXfrm>
        <a:off x="1249101" y="462"/>
        <a:ext cx="8809298" cy="1081473"/>
      </dsp:txXfrm>
    </dsp:sp>
    <dsp:sp modelId="{DAFB7EC2-6474-4FD6-85A0-1428FE18752E}">
      <dsp:nvSpPr>
        <dsp:cNvPr id="0" name=""/>
        <dsp:cNvSpPr/>
      </dsp:nvSpPr>
      <dsp:spPr>
        <a:xfrm>
          <a:off x="0" y="1352303"/>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91BAF2-0A7C-4349-A6E2-6AC9E1DE285F}">
      <dsp:nvSpPr>
        <dsp:cNvPr id="0" name=""/>
        <dsp:cNvSpPr/>
      </dsp:nvSpPr>
      <dsp:spPr>
        <a:xfrm>
          <a:off x="327145" y="1595634"/>
          <a:ext cx="594810" cy="5948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0B0A50-354A-48F4-9568-21AFDA754DD2}">
      <dsp:nvSpPr>
        <dsp:cNvPr id="0" name=""/>
        <dsp:cNvSpPr/>
      </dsp:nvSpPr>
      <dsp:spPr>
        <a:xfrm>
          <a:off x="1249101" y="1352303"/>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a:t>While intuitive reasoning can get us part way, probability theory provides powerful mathematical tools to assess sample representativeness</a:t>
          </a:r>
          <a:endParaRPr lang="en-US" sz="2000" kern="1200"/>
        </a:p>
      </dsp:txBody>
      <dsp:txXfrm>
        <a:off x="1249101" y="1352303"/>
        <a:ext cx="8809298" cy="1081473"/>
      </dsp:txXfrm>
    </dsp:sp>
    <dsp:sp modelId="{B48BAD3F-9C60-41A8-A9C8-3934AFC6C71C}">
      <dsp:nvSpPr>
        <dsp:cNvPr id="0" name=""/>
        <dsp:cNvSpPr/>
      </dsp:nvSpPr>
      <dsp:spPr>
        <a:xfrm>
          <a:off x="0" y="2704144"/>
          <a:ext cx="10058399" cy="108147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8EA292-870A-4498-B6BE-B6E5ECA233CE}">
      <dsp:nvSpPr>
        <dsp:cNvPr id="0" name=""/>
        <dsp:cNvSpPr/>
      </dsp:nvSpPr>
      <dsp:spPr>
        <a:xfrm>
          <a:off x="327145" y="2947476"/>
          <a:ext cx="594810" cy="5948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0C068B-D7D5-431E-A256-7C9832E55628}">
      <dsp:nvSpPr>
        <dsp:cNvPr id="0" name=""/>
        <dsp:cNvSpPr/>
      </dsp:nvSpPr>
      <dsp:spPr>
        <a:xfrm>
          <a:off x="1249101" y="2704144"/>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889000">
            <a:lnSpc>
              <a:spcPct val="90000"/>
            </a:lnSpc>
            <a:spcBef>
              <a:spcPct val="0"/>
            </a:spcBef>
            <a:spcAft>
              <a:spcPct val="35000"/>
            </a:spcAft>
            <a:buNone/>
          </a:pPr>
          <a:r>
            <a:rPr lang="en-US" sz="2000" b="0" i="0" kern="1200" baseline="0"/>
            <a:t>Though not statistics per se, probability theory forms the foundation for statistical inference</a:t>
          </a:r>
          <a:endParaRPr lang="en-US" sz="2000" kern="1200"/>
        </a:p>
      </dsp:txBody>
      <dsp:txXfrm>
        <a:off x="1249101" y="2704144"/>
        <a:ext cx="8809298" cy="10814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46A33-2ACC-49EA-A79B-D577423BD208}">
      <dsp:nvSpPr>
        <dsp:cNvPr id="0" name=""/>
        <dsp:cNvSpPr/>
      </dsp:nvSpPr>
      <dsp:spPr>
        <a:xfrm>
          <a:off x="0" y="255635"/>
          <a:ext cx="6797675" cy="12776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b="0" i="0" kern="1200" baseline="0"/>
            <a:t>Frequentist approach</a:t>
          </a:r>
          <a:endParaRPr lang="en-US" sz="5200" kern="1200"/>
        </a:p>
      </dsp:txBody>
      <dsp:txXfrm>
        <a:off x="62369" y="318004"/>
        <a:ext cx="6672937" cy="1152902"/>
      </dsp:txXfrm>
    </dsp:sp>
    <dsp:sp modelId="{FE2BF71E-B654-46A0-9ADE-64F767838010}">
      <dsp:nvSpPr>
        <dsp:cNvPr id="0" name=""/>
        <dsp:cNvSpPr/>
      </dsp:nvSpPr>
      <dsp:spPr>
        <a:xfrm>
          <a:off x="0" y="1533276"/>
          <a:ext cx="6797675" cy="129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66040" rIns="369824" bIns="66040" numCol="1" spcCol="1270" anchor="t" anchorCtr="0">
          <a:noAutofit/>
        </a:bodyPr>
        <a:lstStyle/>
        <a:p>
          <a:pPr marL="285750" lvl="1" indent="-285750" algn="l" defTabSz="1822450">
            <a:lnSpc>
              <a:spcPct val="90000"/>
            </a:lnSpc>
            <a:spcBef>
              <a:spcPct val="0"/>
            </a:spcBef>
            <a:spcAft>
              <a:spcPct val="20000"/>
            </a:spcAft>
            <a:buChar char="•"/>
          </a:pPr>
          <a:r>
            <a:rPr lang="en-US" sz="4100" b="0" i="0" kern="1200" baseline="0"/>
            <a:t>Probability is a </a:t>
          </a:r>
          <a:r>
            <a:rPr lang="en-US" sz="4100" b="1" i="0" kern="1200" baseline="0"/>
            <a:t>long-run frequency</a:t>
          </a:r>
          <a:r>
            <a:rPr lang="en-US" sz="4100" b="0" i="0" kern="1200" baseline="0"/>
            <a:t> of an event</a:t>
          </a:r>
          <a:endParaRPr lang="en-US" sz="4100" kern="1200"/>
        </a:p>
      </dsp:txBody>
      <dsp:txXfrm>
        <a:off x="0" y="1533276"/>
        <a:ext cx="6797675" cy="1291680"/>
      </dsp:txXfrm>
    </dsp:sp>
    <dsp:sp modelId="{41EE1D28-854D-4720-BEE4-0F863AF78615}">
      <dsp:nvSpPr>
        <dsp:cNvPr id="0" name=""/>
        <dsp:cNvSpPr/>
      </dsp:nvSpPr>
      <dsp:spPr>
        <a:xfrm>
          <a:off x="0" y="2824956"/>
          <a:ext cx="6797675" cy="1277640"/>
        </a:xfrm>
        <a:prstGeom prst="roundRect">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b="0" i="0" kern="1200" baseline="0"/>
            <a:t>Bayesian approach</a:t>
          </a:r>
          <a:endParaRPr lang="en-US" sz="5200" kern="1200"/>
        </a:p>
      </dsp:txBody>
      <dsp:txXfrm>
        <a:off x="62369" y="2887325"/>
        <a:ext cx="6672937" cy="1152902"/>
      </dsp:txXfrm>
    </dsp:sp>
    <dsp:sp modelId="{F2E4C84D-7137-445C-BCDB-2A65C770F150}">
      <dsp:nvSpPr>
        <dsp:cNvPr id="0" name=""/>
        <dsp:cNvSpPr/>
      </dsp:nvSpPr>
      <dsp:spPr>
        <a:xfrm>
          <a:off x="0" y="4102596"/>
          <a:ext cx="6797675" cy="129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66040" rIns="369824" bIns="66040" numCol="1" spcCol="1270" anchor="t" anchorCtr="0">
          <a:noAutofit/>
        </a:bodyPr>
        <a:lstStyle/>
        <a:p>
          <a:pPr marL="285750" lvl="1" indent="-285750" algn="l" defTabSz="1822450">
            <a:lnSpc>
              <a:spcPct val="90000"/>
            </a:lnSpc>
            <a:spcBef>
              <a:spcPct val="0"/>
            </a:spcBef>
            <a:spcAft>
              <a:spcPct val="20000"/>
            </a:spcAft>
            <a:buChar char="•"/>
          </a:pPr>
          <a:r>
            <a:rPr lang="en-US" sz="4100" b="0" i="0" kern="1200" baseline="0"/>
            <a:t>Probability of an event as the </a:t>
          </a:r>
          <a:r>
            <a:rPr lang="en-US" sz="4100" b="1" i="0" kern="1200" baseline="0"/>
            <a:t>degree of belief</a:t>
          </a:r>
          <a:endParaRPr lang="en-US" sz="4100" kern="1200"/>
        </a:p>
      </dsp:txBody>
      <dsp:txXfrm>
        <a:off x="0" y="4102596"/>
        <a:ext cx="6797675" cy="1291680"/>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AEF3B-FD2C-4DF9-9F6C-AAF2B85B0C37}" type="datetimeFigureOut">
              <a:rPr lang="en-US" smtClean="0"/>
              <a:t>10/23/2024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4EF51E-9E49-4D31-BCFC-22BE9EA31601}" type="slidenum">
              <a:rPr lang="en-US" smtClean="0"/>
              <a:t>‹#›</a:t>
            </a:fld>
            <a:endParaRPr lang="en-US"/>
          </a:p>
        </p:txBody>
      </p:sp>
    </p:spTree>
    <p:extLst>
      <p:ext uri="{BB962C8B-B14F-4D97-AF65-F5344CB8AC3E}">
        <p14:creationId xmlns:p14="http://schemas.microsoft.com/office/powerpoint/2010/main" val="337109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02BEFB-7E59-4FEF-A8BE-7E1F694C1380}" type="slidenum">
              <a:rPr lang="en-US" smtClean="0"/>
              <a:t>3</a:t>
            </a:fld>
            <a:endParaRPr lang="en-US"/>
          </a:p>
        </p:txBody>
      </p:sp>
    </p:spTree>
    <p:extLst>
      <p:ext uri="{BB962C8B-B14F-4D97-AF65-F5344CB8AC3E}">
        <p14:creationId xmlns:p14="http://schemas.microsoft.com/office/powerpoint/2010/main" val="730042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fc3caad2_0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fc3caad2_0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fc3caad2_0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fc3caad2_0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4020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02BEFB-7E59-4FEF-A8BE-7E1F694C1380}" type="slidenum">
              <a:rPr lang="en-US" smtClean="0"/>
              <a:t>4</a:t>
            </a:fld>
            <a:endParaRPr lang="en-US"/>
          </a:p>
        </p:txBody>
      </p:sp>
    </p:spTree>
    <p:extLst>
      <p:ext uri="{BB962C8B-B14F-4D97-AF65-F5344CB8AC3E}">
        <p14:creationId xmlns:p14="http://schemas.microsoft.com/office/powerpoint/2010/main" val="660989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gfc3caad2_0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 name="Google Shape;37;gfc3caad2_0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fc3caad2_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fc3caad2_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1570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fc3caad2_0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fc3caad2_0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fc3caad2_0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fc3caad2_0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0850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fc3caad2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fc3caad2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730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6c7214b16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6c7214b16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44615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fc3caad2_0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fc3caad2_0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349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194990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295989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8969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3" name="Google Shape;13;p3"/>
          <p:cNvSpPr txBox="1">
            <a:spLocks noGrp="1"/>
          </p:cNvSpPr>
          <p:nvPr>
            <p:ph type="body" idx="1"/>
          </p:nvPr>
        </p:nvSpPr>
        <p:spPr>
          <a:xfrm>
            <a:off x="609600" y="1600200"/>
            <a:ext cx="10972800" cy="4967574"/>
          </a:xfrm>
          <a:prstGeom prst="rect">
            <a:avLst/>
          </a:prstGeom>
          <a:noFill/>
          <a:ln>
            <a:noFill/>
          </a:ln>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extLst>
      <p:ext uri="{BB962C8B-B14F-4D97-AF65-F5344CB8AC3E}">
        <p14:creationId xmlns:p14="http://schemas.microsoft.com/office/powerpoint/2010/main" val="247766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DC2E9D-C3A5-4091-904C-74212EBCDECE}"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09006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DC2E9D-C3A5-4091-904C-74212EBCDECE}"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5039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DC2E9D-C3A5-4091-904C-74212EBCDECE}"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102732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DC2E9D-C3A5-4091-904C-74212EBCDECE}"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81756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DC2E9D-C3A5-4091-904C-74212EBCDECE}"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40191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C2E9D-C3A5-4091-904C-74212EBCDECE}"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1854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DC2E9D-C3A5-4091-904C-74212EBCDECE}"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92596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DC2E9D-C3A5-4091-904C-74212EBCDECE}"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A649-8926-48DF-90D7-4A4086F2A39C}" type="slidenum">
              <a:rPr lang="en-US" smtClean="0"/>
              <a:t>‹#›</a:t>
            </a:fld>
            <a:endParaRPr lang="en-US"/>
          </a:p>
        </p:txBody>
      </p:sp>
    </p:spTree>
    <p:extLst>
      <p:ext uri="{BB962C8B-B14F-4D97-AF65-F5344CB8AC3E}">
        <p14:creationId xmlns:p14="http://schemas.microsoft.com/office/powerpoint/2010/main" val="3603791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DC2E9D-C3A5-4091-904C-74212EBCDECE}" type="datetimeFigureOut">
              <a:rPr lang="en-US" smtClean="0"/>
              <a:t>10/23/2024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6CA649-8926-48DF-90D7-4A4086F2A39C}" type="slidenum">
              <a:rPr lang="en-US" smtClean="0"/>
              <a:t>‹#›</a:t>
            </a:fld>
            <a:endParaRPr lang="en-US"/>
          </a:p>
        </p:txBody>
      </p:sp>
    </p:spTree>
    <p:extLst>
      <p:ext uri="{BB962C8B-B14F-4D97-AF65-F5344CB8AC3E}">
        <p14:creationId xmlns:p14="http://schemas.microsoft.com/office/powerpoint/2010/main" val="429339442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statcrunch.com/applets/type2&amp;binomi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www.statcrunch.com/applets/type2&amp;norma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hyperlink" Target="https://onlinestatbook.com/stat_sim/sampling_dist/"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rpsychologist.com/d3/c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EC0B-2D5D-7E50-D546-80B9F58FC11E}"/>
              </a:ext>
            </a:extLst>
          </p:cNvPr>
          <p:cNvSpPr>
            <a:spLocks noGrp="1"/>
          </p:cNvSpPr>
          <p:nvPr>
            <p:ph type="ctrTitle"/>
          </p:nvPr>
        </p:nvSpPr>
        <p:spPr>
          <a:xfrm>
            <a:off x="1314824" y="735106"/>
            <a:ext cx="10053763" cy="2928470"/>
          </a:xfrm>
        </p:spPr>
        <p:txBody>
          <a:bodyPr vert="horz" lIns="91440" tIns="45720" rIns="91440" bIns="45720" rtlCol="0" anchor="b">
            <a:normAutofit/>
          </a:bodyPr>
          <a:lstStyle/>
          <a:p>
            <a:pPr algn="l"/>
            <a:r>
              <a:rPr lang="en-US" sz="4800" kern="1200">
                <a:solidFill>
                  <a:srgbClr val="FFFFFF"/>
                </a:solidFill>
                <a:latin typeface="+mj-lt"/>
                <a:ea typeface="+mj-ea"/>
                <a:cs typeface="+mj-cs"/>
              </a:rPr>
              <a:t>PSYC 640</a:t>
            </a:r>
            <a:br>
              <a:rPr lang="en-US" sz="4800" kern="1200">
                <a:solidFill>
                  <a:srgbClr val="FFFFFF"/>
                </a:solidFill>
                <a:latin typeface="+mj-lt"/>
                <a:ea typeface="+mj-ea"/>
                <a:cs typeface="+mj-cs"/>
              </a:rPr>
            </a:br>
            <a:r>
              <a:rPr lang="en-US" sz="4800" kern="1200">
                <a:solidFill>
                  <a:srgbClr val="FFFFFF"/>
                </a:solidFill>
                <a:latin typeface="+mj-lt"/>
                <a:ea typeface="+mj-ea"/>
                <a:cs typeface="+mj-cs"/>
              </a:rPr>
              <a:t>Grad Stats</a:t>
            </a:r>
          </a:p>
        </p:txBody>
      </p:sp>
      <p:sp>
        <p:nvSpPr>
          <p:cNvPr id="3" name="Subtitle 2">
            <a:extLst>
              <a:ext uri="{FF2B5EF4-FFF2-40B4-BE49-F238E27FC236}">
                <a16:creationId xmlns:a16="http://schemas.microsoft.com/office/drawing/2014/main" id="{C6E6D47F-BCC2-7611-5811-39DCFD7BE290}"/>
              </a:ext>
            </a:extLst>
          </p:cNvPr>
          <p:cNvSpPr>
            <a:spLocks noGrp="1"/>
          </p:cNvSpPr>
          <p:nvPr>
            <p:ph type="subTitle" idx="1"/>
          </p:nvPr>
        </p:nvSpPr>
        <p:spPr>
          <a:xfrm>
            <a:off x="1350682" y="4870824"/>
            <a:ext cx="10005951" cy="1458258"/>
          </a:xfrm>
        </p:spPr>
        <p:txBody>
          <a:bodyPr vert="horz" lIns="91440" tIns="45720" rIns="91440" bIns="45720" rtlCol="0" anchor="ctr">
            <a:normAutofit/>
          </a:bodyPr>
          <a:lstStyle/>
          <a:p>
            <a:pPr algn="l"/>
            <a:r>
              <a:rPr lang="en-US" kern="1200">
                <a:solidFill>
                  <a:schemeClr val="tx1"/>
                </a:solidFill>
                <a:latin typeface="+mn-lt"/>
                <a:ea typeface="+mn-ea"/>
                <a:cs typeface="+mn-cs"/>
              </a:rPr>
              <a:t>10/24/2024</a:t>
            </a:r>
          </a:p>
        </p:txBody>
      </p:sp>
      <p:sp>
        <p:nvSpPr>
          <p:cNvPr id="4" name="Rectangle: Rounded Corners 3">
            <a:extLst>
              <a:ext uri="{FF2B5EF4-FFF2-40B4-BE49-F238E27FC236}">
                <a16:creationId xmlns:a16="http://schemas.microsoft.com/office/drawing/2014/main" id="{DCEDDFEE-42B2-D2D9-7546-D9FDBDE92F55}"/>
              </a:ext>
            </a:extLst>
          </p:cNvPr>
          <p:cNvSpPr/>
          <p:nvPr/>
        </p:nvSpPr>
        <p:spPr>
          <a:xfrm>
            <a:off x="6678457" y="3365787"/>
            <a:ext cx="4227968" cy="81481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2800" dirty="0"/>
              <a:t>Probability &amp; Inference</a:t>
            </a:r>
            <a:endParaRPr lang="en-US" sz="2800"/>
          </a:p>
        </p:txBody>
      </p:sp>
    </p:spTree>
    <p:extLst>
      <p:ext uri="{BB962C8B-B14F-4D97-AF65-F5344CB8AC3E}">
        <p14:creationId xmlns:p14="http://schemas.microsoft.com/office/powerpoint/2010/main" val="376320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 Understanding Randomness</a:t>
            </a:r>
          </a:p>
        </p:txBody>
      </p:sp>
      <p:sp>
        <p:nvSpPr>
          <p:cNvPr id="3" name="Text Placeholder 2"/>
          <p:cNvSpPr>
            <a:spLocks noGrp="1"/>
          </p:cNvSpPr>
          <p:nvPr>
            <p:ph type="body" idx="1"/>
          </p:nvPr>
        </p:nvSpPr>
        <p:spPr>
          <a:xfrm>
            <a:off x="609600" y="1881554"/>
            <a:ext cx="10972800" cy="4686220"/>
          </a:xfrm>
        </p:spPr>
        <p:txBody>
          <a:bodyPr/>
          <a:lstStyle/>
          <a:p>
            <a:r>
              <a:rPr lang="en-US" sz="2400" dirty="0"/>
              <a:t>There are several possible interpretations of probability but they (almost) completely agree on the mathematical rules probability must follow.</a:t>
            </a:r>
          </a:p>
          <a:p>
            <a:pPr lvl="1"/>
            <a:r>
              <a:rPr lang="en-US" sz="2000" dirty="0"/>
              <a:t>P(A) = Probability of event A </a:t>
            </a:r>
          </a:p>
          <a:p>
            <a:pPr lvl="1"/>
            <a:r>
              <a:rPr lang="en-US" sz="2000" dirty="0"/>
              <a:t>0 ≤ P(A) ≤ 1</a:t>
            </a:r>
          </a:p>
          <a:p>
            <a:pPr marL="38100" indent="0">
              <a:buNone/>
            </a:pPr>
            <a:endParaRPr lang="en-US" sz="2400" dirty="0"/>
          </a:p>
        </p:txBody>
      </p:sp>
      <p:sp>
        <p:nvSpPr>
          <p:cNvPr id="4" name="Google Shape;54;p12"/>
          <p:cNvSpPr txBox="1">
            <a:spLocks/>
          </p:cNvSpPr>
          <p:nvPr/>
        </p:nvSpPr>
        <p:spPr>
          <a:xfrm>
            <a:off x="1504950" y="3353370"/>
            <a:ext cx="3930162" cy="2713322"/>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1900" dirty="0">
                <a:solidFill>
                  <a:schemeClr val="accent1"/>
                </a:solidFill>
              </a:rPr>
              <a:t>Frequentist interpretation:</a:t>
            </a:r>
          </a:p>
          <a:p>
            <a:pPr indent="-349250">
              <a:lnSpc>
                <a:spcPct val="115000"/>
              </a:lnSpc>
              <a:buClr>
                <a:srgbClr val="000000"/>
              </a:buClr>
              <a:buSzPts val="1900"/>
            </a:pPr>
            <a:r>
              <a:rPr lang="en-US" sz="1900" dirty="0">
                <a:solidFill>
                  <a:srgbClr val="000000"/>
                </a:solidFill>
              </a:rPr>
              <a:t>The probability of an outcome is the proportion of times the outcome would occur if we observed the random process an infinite number of times.</a:t>
            </a:r>
          </a:p>
        </p:txBody>
      </p:sp>
      <p:sp>
        <p:nvSpPr>
          <p:cNvPr id="5" name="Google Shape;63;p13"/>
          <p:cNvSpPr txBox="1">
            <a:spLocks/>
          </p:cNvSpPr>
          <p:nvPr/>
        </p:nvSpPr>
        <p:spPr>
          <a:xfrm>
            <a:off x="6330462" y="2676363"/>
            <a:ext cx="4528038" cy="3513422"/>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1900" dirty="0">
                <a:solidFill>
                  <a:schemeClr val="accent1"/>
                </a:solidFill>
              </a:rPr>
              <a:t>Bayesian interpretation:</a:t>
            </a:r>
          </a:p>
          <a:p>
            <a:pPr indent="-349250">
              <a:lnSpc>
                <a:spcPct val="115000"/>
              </a:lnSpc>
              <a:buClr>
                <a:srgbClr val="000000"/>
              </a:buClr>
              <a:buSzPts val="1900"/>
            </a:pPr>
            <a:r>
              <a:rPr lang="en-US" sz="1900" dirty="0">
                <a:solidFill>
                  <a:srgbClr val="000000"/>
                </a:solidFill>
              </a:rPr>
              <a:t>A Bayesian interprets probability as a subjective degree of belief: For the same event, two separate people could have different viewpoints and so assign different probabilities.</a:t>
            </a:r>
          </a:p>
          <a:p>
            <a:pPr indent="-349250">
              <a:lnSpc>
                <a:spcPct val="115000"/>
              </a:lnSpc>
              <a:spcBef>
                <a:spcPts val="0"/>
              </a:spcBef>
              <a:buClr>
                <a:srgbClr val="000000"/>
              </a:buClr>
              <a:buSzPts val="1900"/>
            </a:pPr>
            <a:r>
              <a:rPr lang="en-US" sz="1900" dirty="0">
                <a:solidFill>
                  <a:srgbClr val="000000"/>
                </a:solidFill>
              </a:rPr>
              <a:t>Largely popularized by revolutionary advance in computational technology and methods during the last twenty years.</a:t>
            </a:r>
          </a:p>
        </p:txBody>
      </p:sp>
    </p:spTree>
    <p:extLst>
      <p:ext uri="{BB962C8B-B14F-4D97-AF65-F5344CB8AC3E}">
        <p14:creationId xmlns:p14="http://schemas.microsoft.com/office/powerpoint/2010/main" val="17201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9" name="Google Shape;69;p14"/>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68" name="Google Shape;68;p14"/>
          <p:cNvSpPr txBox="1">
            <a:spLocks noGrp="1"/>
          </p:cNvSpPr>
          <p:nvPr>
            <p:ph type="body" idx="1"/>
          </p:nvPr>
        </p:nvSpPr>
        <p:spPr>
          <a:xfrm>
            <a:off x="1981200" y="2143339"/>
            <a:ext cx="7953600" cy="3882300"/>
          </a:xfrm>
          <a:prstGeom prst="rect">
            <a:avLst/>
          </a:prstGeom>
        </p:spPr>
        <p:txBody>
          <a:bodyPr spcFirstLastPara="1" wrap="square" lIns="91425" tIns="91425" rIns="91425" bIns="91425" anchor="t" anchorCtr="0">
            <a:noAutofit/>
          </a:bodyPr>
          <a:lstStyle/>
          <a:p>
            <a:pPr marL="0" indent="0">
              <a:lnSpc>
                <a:spcPct val="150000"/>
              </a:lnSpc>
              <a:buClr>
                <a:srgbClr val="000000"/>
              </a:buClr>
              <a:buSzPts val="1100"/>
              <a:buNone/>
            </a:pPr>
            <a:r>
              <a:rPr lang="en" sz="2100" dirty="0">
                <a:solidFill>
                  <a:schemeClr val="accent1"/>
                </a:solidFill>
              </a:rPr>
              <a:t>Which of the following events would you be most surprised by?</a:t>
            </a:r>
            <a:endParaRPr sz="2100" dirty="0">
              <a:solidFill>
                <a:schemeClr val="accent1"/>
              </a:solidFill>
            </a:endParaRPr>
          </a:p>
          <a:p>
            <a:pPr marL="0" indent="0">
              <a:lnSpc>
                <a:spcPct val="115000"/>
              </a:lnSpc>
              <a:buClr>
                <a:srgbClr val="000000"/>
              </a:buClr>
              <a:buSzPts val="1100"/>
              <a:buNone/>
            </a:pPr>
            <a:r>
              <a:rPr lang="en" sz="2100" dirty="0">
                <a:solidFill>
                  <a:srgbClr val="000000"/>
                </a:solidFill>
              </a:rPr>
              <a:t>(a) exactly 3 heads in 10 coin flips</a:t>
            </a:r>
            <a:endParaRPr sz="2100" dirty="0">
              <a:solidFill>
                <a:srgbClr val="000000"/>
              </a:solidFill>
            </a:endParaRPr>
          </a:p>
          <a:p>
            <a:pPr marL="0" indent="0">
              <a:lnSpc>
                <a:spcPct val="115000"/>
              </a:lnSpc>
              <a:buClr>
                <a:srgbClr val="000000"/>
              </a:buClr>
              <a:buSzPts val="1100"/>
              <a:buNone/>
            </a:pPr>
            <a:r>
              <a:rPr lang="en" sz="2100" dirty="0">
                <a:solidFill>
                  <a:srgbClr val="000000"/>
                </a:solidFill>
              </a:rPr>
              <a:t>(b) exactly 3 heads in 100 coin flips</a:t>
            </a:r>
            <a:endParaRPr sz="2100" dirty="0">
              <a:solidFill>
                <a:srgbClr val="000000"/>
              </a:solidFill>
            </a:endParaRPr>
          </a:p>
          <a:p>
            <a:pPr marL="0" indent="0">
              <a:lnSpc>
                <a:spcPct val="115000"/>
              </a:lnSpc>
              <a:buNone/>
            </a:pPr>
            <a:r>
              <a:rPr lang="en" sz="2100" dirty="0">
                <a:solidFill>
                  <a:srgbClr val="000000"/>
                </a:solidFill>
              </a:rPr>
              <a:t>(c) exactly 3 heads in 1000 coin flips</a:t>
            </a:r>
            <a:endParaRPr sz="2100"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9" name="Google Shape;69;p14"/>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68" name="Google Shape;68;p14"/>
          <p:cNvSpPr txBox="1">
            <a:spLocks noGrp="1"/>
          </p:cNvSpPr>
          <p:nvPr>
            <p:ph type="body" idx="1"/>
          </p:nvPr>
        </p:nvSpPr>
        <p:spPr>
          <a:xfrm>
            <a:off x="1981200" y="2143339"/>
            <a:ext cx="7953600" cy="3882300"/>
          </a:xfrm>
          <a:prstGeom prst="rect">
            <a:avLst/>
          </a:prstGeom>
        </p:spPr>
        <p:txBody>
          <a:bodyPr spcFirstLastPara="1" wrap="square" lIns="91425" tIns="91425" rIns="91425" bIns="91425" anchor="t" anchorCtr="0">
            <a:noAutofit/>
          </a:bodyPr>
          <a:lstStyle/>
          <a:p>
            <a:pPr marL="0" indent="0">
              <a:lnSpc>
                <a:spcPct val="150000"/>
              </a:lnSpc>
              <a:buClr>
                <a:srgbClr val="000000"/>
              </a:buClr>
              <a:buSzPts val="1100"/>
              <a:buNone/>
            </a:pPr>
            <a:r>
              <a:rPr lang="en" sz="2100" dirty="0">
                <a:solidFill>
                  <a:schemeClr val="accent1"/>
                </a:solidFill>
              </a:rPr>
              <a:t>Which of the following events would you be most surprised by?</a:t>
            </a:r>
            <a:endParaRPr sz="2100" dirty="0">
              <a:solidFill>
                <a:schemeClr val="accent1"/>
              </a:solidFill>
            </a:endParaRPr>
          </a:p>
          <a:p>
            <a:pPr marL="0" indent="0">
              <a:lnSpc>
                <a:spcPct val="115000"/>
              </a:lnSpc>
              <a:buClr>
                <a:srgbClr val="000000"/>
              </a:buClr>
              <a:buSzPts val="1100"/>
              <a:buNone/>
            </a:pPr>
            <a:r>
              <a:rPr lang="en" sz="2100" dirty="0">
                <a:solidFill>
                  <a:srgbClr val="000000"/>
                </a:solidFill>
              </a:rPr>
              <a:t>(a) exactly 3 heads in 10 coin flips</a:t>
            </a:r>
            <a:endParaRPr sz="2100" dirty="0">
              <a:solidFill>
                <a:srgbClr val="000000"/>
              </a:solidFill>
            </a:endParaRPr>
          </a:p>
          <a:p>
            <a:pPr marL="0" indent="0">
              <a:lnSpc>
                <a:spcPct val="115000"/>
              </a:lnSpc>
              <a:buClr>
                <a:srgbClr val="000000"/>
              </a:buClr>
              <a:buSzPts val="1100"/>
              <a:buNone/>
            </a:pPr>
            <a:r>
              <a:rPr lang="en" sz="2100" dirty="0">
                <a:solidFill>
                  <a:srgbClr val="000000"/>
                </a:solidFill>
              </a:rPr>
              <a:t>(b) exactly 3 heads in 100 coin flips</a:t>
            </a:r>
            <a:endParaRPr sz="2100" dirty="0">
              <a:solidFill>
                <a:srgbClr val="000000"/>
              </a:solidFill>
            </a:endParaRPr>
          </a:p>
          <a:p>
            <a:pPr marL="0" indent="0">
              <a:lnSpc>
                <a:spcPct val="115000"/>
              </a:lnSpc>
              <a:buNone/>
            </a:pPr>
            <a:r>
              <a:rPr lang="en" sz="2100" b="1" i="1" u="sng" dirty="0">
                <a:solidFill>
                  <a:schemeClr val="accent1"/>
                </a:solidFill>
              </a:rPr>
              <a:t>(c) exactly 3 heads in 1000 coin flips</a:t>
            </a:r>
            <a:endParaRPr sz="2100" b="1" i="1" u="sng" dirty="0">
              <a:solidFill>
                <a:schemeClr val="accent1"/>
              </a:solidFill>
            </a:endParaRPr>
          </a:p>
        </p:txBody>
      </p:sp>
    </p:spTree>
    <p:extLst>
      <p:ext uri="{BB962C8B-B14F-4D97-AF65-F5344CB8AC3E}">
        <p14:creationId xmlns:p14="http://schemas.microsoft.com/office/powerpoint/2010/main" val="682568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of Large Numbers</a:t>
            </a:r>
          </a:p>
        </p:txBody>
      </p:sp>
      <p:sp>
        <p:nvSpPr>
          <p:cNvPr id="3" name="Text Placeholder 2"/>
          <p:cNvSpPr>
            <a:spLocks noGrp="1"/>
          </p:cNvSpPr>
          <p:nvPr>
            <p:ph type="body" idx="1"/>
          </p:nvPr>
        </p:nvSpPr>
        <p:spPr/>
        <p:txBody>
          <a:bodyPr/>
          <a:lstStyle/>
          <a:p>
            <a:r>
              <a:rPr lang="en-US" sz="3200" i="1" dirty="0">
                <a:solidFill>
                  <a:schemeClr val="accent1"/>
                </a:solidFill>
              </a:rPr>
              <a:t>Law of large numbers</a:t>
            </a:r>
            <a:r>
              <a:rPr lang="en-US" sz="3200" dirty="0">
                <a:solidFill>
                  <a:srgbClr val="000000"/>
                </a:solidFill>
              </a:rPr>
              <a:t> states that as more observations are collected, the proportion of occurrences with a particular outcome, </a:t>
            </a:r>
            <a:r>
              <a:rPr lang="en-US" sz="3200" i="1" dirty="0" err="1">
                <a:solidFill>
                  <a:schemeClr val="accent1"/>
                </a:solidFill>
              </a:rPr>
              <a:t>p̂</a:t>
            </a:r>
            <a:r>
              <a:rPr lang="en-US" i="1" dirty="0" err="1">
                <a:solidFill>
                  <a:schemeClr val="accent1"/>
                </a:solidFill>
              </a:rPr>
              <a:t>n</a:t>
            </a:r>
            <a:r>
              <a:rPr lang="en-US" sz="3200" dirty="0">
                <a:solidFill>
                  <a:srgbClr val="000000"/>
                </a:solidFill>
              </a:rPr>
              <a:t>, converges to the probability of that outcome, </a:t>
            </a:r>
            <a:r>
              <a:rPr lang="en-US" sz="3200" i="1" dirty="0">
                <a:solidFill>
                  <a:schemeClr val="accent1"/>
                </a:solidFill>
              </a:rPr>
              <a:t>p</a:t>
            </a:r>
            <a:r>
              <a:rPr lang="en-US" sz="3200" dirty="0">
                <a:solidFill>
                  <a:srgbClr val="000000"/>
                </a:solidFill>
              </a:rPr>
              <a:t>.</a:t>
            </a:r>
          </a:p>
          <a:p>
            <a:pPr lvl="1"/>
            <a:r>
              <a:rPr lang="en-US" sz="2800" dirty="0">
                <a:solidFill>
                  <a:srgbClr val="000000"/>
                </a:solidFill>
              </a:rPr>
              <a:t>For Example: </a:t>
            </a:r>
          </a:p>
          <a:p>
            <a:pPr lvl="2"/>
            <a:r>
              <a:rPr lang="en-US" sz="2400" dirty="0">
                <a:solidFill>
                  <a:srgbClr val="000000"/>
                </a:solidFill>
              </a:rPr>
              <a:t>As the sample size increases, the sample mean tends to get closer to the population mean. And as the sample size approaches infinity, the sample mean approaches the population mean</a:t>
            </a:r>
            <a:endParaRPr lang="en-US" sz="2400" i="1" dirty="0">
              <a:solidFill>
                <a:schemeClr val="accent1"/>
              </a:solidFill>
            </a:endParaRPr>
          </a:p>
        </p:txBody>
      </p:sp>
    </p:spTree>
    <p:extLst>
      <p:ext uri="{BB962C8B-B14F-4D97-AF65-F5344CB8AC3E}">
        <p14:creationId xmlns:p14="http://schemas.microsoft.com/office/powerpoint/2010/main" val="24613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of Large Numbers</a:t>
            </a:r>
          </a:p>
        </p:txBody>
      </p:sp>
      <p:sp>
        <p:nvSpPr>
          <p:cNvPr id="3" name="Text Placeholder 2"/>
          <p:cNvSpPr>
            <a:spLocks noGrp="1"/>
          </p:cNvSpPr>
          <p:nvPr>
            <p:ph type="body" idx="1"/>
          </p:nvPr>
        </p:nvSpPr>
        <p:spPr/>
        <p:txBody>
          <a:bodyPr/>
          <a:lstStyle/>
          <a:p>
            <a:pPr marL="38100" indent="0">
              <a:buNone/>
            </a:pPr>
            <a:r>
              <a:rPr lang="en-US" sz="2400" i="1" dirty="0">
                <a:solidFill>
                  <a:schemeClr val="accent1"/>
                </a:solidFill>
              </a:rPr>
              <a:t>When tossing a fair coin, if heads comes up on each of the first 10 tosses, what do you think the chance is that another head will come up on the next toss? 0.5, less than 0.5, or more than 0.5? </a:t>
            </a:r>
            <a:endParaRPr lang="en-US" sz="2400" dirty="0">
              <a:solidFill>
                <a:srgbClr val="000000"/>
              </a:solidFill>
            </a:endParaRPr>
          </a:p>
          <a:p>
            <a:pPr marL="38100" indent="0">
              <a:buNone/>
            </a:pPr>
            <a:endParaRPr lang="en-US" sz="2400" dirty="0">
              <a:solidFill>
                <a:srgbClr val="000000"/>
              </a:solidFill>
            </a:endParaRPr>
          </a:p>
          <a:p>
            <a:pPr marL="38100" indent="0">
              <a:buNone/>
            </a:pPr>
            <a:endParaRPr lang="en-US" sz="2400" dirty="0">
              <a:solidFill>
                <a:srgbClr val="000000"/>
              </a:solidFill>
            </a:endParaRPr>
          </a:p>
          <a:p>
            <a:r>
              <a:rPr lang="en-US" sz="2400" dirty="0">
                <a:solidFill>
                  <a:srgbClr val="000000"/>
                </a:solidFill>
              </a:rPr>
              <a:t>The probability is still 0.5, or there is still a 50% chance that another head will come up on the next toss.</a:t>
            </a:r>
          </a:p>
          <a:p>
            <a:pPr lvl="1"/>
            <a:r>
              <a:rPr lang="en-US" sz="2000" dirty="0">
                <a:solidFill>
                  <a:srgbClr val="000000"/>
                </a:solidFill>
              </a:rPr>
              <a:t>P(H on 11th toss) = P(T on 11th toss) = 0.5</a:t>
            </a:r>
          </a:p>
          <a:p>
            <a:r>
              <a:rPr lang="en-US" sz="2400" dirty="0">
                <a:solidFill>
                  <a:srgbClr val="000000"/>
                </a:solidFill>
              </a:rPr>
              <a:t>The coin is not “due” for a tail</a:t>
            </a:r>
          </a:p>
          <a:p>
            <a:r>
              <a:rPr lang="en-US" sz="2400" dirty="0">
                <a:solidFill>
                  <a:srgbClr val="000000"/>
                </a:solidFill>
              </a:rPr>
              <a:t>The common misunderstanding of the LLN is that random processes are supposed to compensate for whatever happened in the past; this is just not true and is also called gambler’s fallacy (or law of averages).</a:t>
            </a:r>
          </a:p>
          <a:p>
            <a:pPr marL="38100" indent="0">
              <a:buNone/>
            </a:pPr>
            <a:endParaRPr lang="en-US" sz="2400" dirty="0">
              <a:solidFill>
                <a:srgbClr val="000000"/>
              </a:solidFill>
            </a:endParaRPr>
          </a:p>
          <a:p>
            <a:pPr marL="38100" indent="0">
              <a:buNone/>
            </a:pPr>
            <a:endParaRPr lang="en-US" sz="2400" dirty="0">
              <a:solidFill>
                <a:srgbClr val="000000"/>
              </a:solidFill>
            </a:endParaRPr>
          </a:p>
          <a:p>
            <a:endParaRPr lang="en-US" sz="2400" dirty="0"/>
          </a:p>
        </p:txBody>
      </p:sp>
      <p:pic>
        <p:nvPicPr>
          <p:cNvPr id="4" name="Google Shape;88;p17"/>
          <p:cNvPicPr preferRelativeResize="0"/>
          <p:nvPr/>
        </p:nvPicPr>
        <p:blipFill>
          <a:blip r:embed="rId2">
            <a:alphaModFix/>
          </a:blip>
          <a:stretch>
            <a:fillRect/>
          </a:stretch>
        </p:blipFill>
        <p:spPr>
          <a:xfrm>
            <a:off x="3823930" y="2762090"/>
            <a:ext cx="3895725" cy="523875"/>
          </a:xfrm>
          <a:prstGeom prst="rect">
            <a:avLst/>
          </a:prstGeom>
          <a:noFill/>
          <a:ln>
            <a:noFill/>
          </a:ln>
        </p:spPr>
      </p:pic>
    </p:spTree>
    <p:extLst>
      <p:ext uri="{BB962C8B-B14F-4D97-AF65-F5344CB8AC3E}">
        <p14:creationId xmlns:p14="http://schemas.microsoft.com/office/powerpoint/2010/main" val="63786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1981200" y="453751"/>
            <a:ext cx="8229600" cy="1143000"/>
          </a:xfrm>
          <a:prstGeom prst="rect">
            <a:avLst/>
          </a:prstGeom>
        </p:spPr>
        <p:txBody>
          <a:bodyPr spcFirstLastPara="1" vert="horz" wrap="square" lIns="91425" tIns="91425" rIns="91425" bIns="91425" rtlCol="0" anchor="b" anchorCtr="0">
            <a:noAutofit/>
          </a:bodyPr>
          <a:lstStyle/>
          <a:p>
            <a:r>
              <a:rPr lang="en" dirty="0">
                <a:solidFill>
                  <a:schemeClr val="accent1"/>
                </a:solidFill>
              </a:rPr>
              <a:t>Disjoint and non-disjoint outcomes</a:t>
            </a:r>
            <a:endParaRPr dirty="0">
              <a:solidFill>
                <a:schemeClr val="accent1"/>
              </a:solidFill>
            </a:endParaRPr>
          </a:p>
        </p:txBody>
      </p:sp>
      <p:sp>
        <p:nvSpPr>
          <p:cNvPr id="118" name="Google Shape;118;p21"/>
          <p:cNvSpPr txBox="1">
            <a:spLocks noGrp="1"/>
          </p:cNvSpPr>
          <p:nvPr>
            <p:ph type="body" idx="1"/>
          </p:nvPr>
        </p:nvSpPr>
        <p:spPr>
          <a:xfrm>
            <a:off x="1981200" y="1876342"/>
            <a:ext cx="7953600" cy="2116500"/>
          </a:xfrm>
          <a:prstGeom prst="rect">
            <a:avLst/>
          </a:prstGeom>
        </p:spPr>
        <p:txBody>
          <a:bodyPr spcFirstLastPara="1" vert="horz" wrap="square" lIns="91425" tIns="91425" rIns="91425" bIns="91425" rtlCol="0" anchor="t" anchorCtr="0">
            <a:noAutofit/>
          </a:bodyPr>
          <a:lstStyle/>
          <a:p>
            <a:pPr marL="0" indent="0">
              <a:lnSpc>
                <a:spcPct val="115000"/>
              </a:lnSpc>
              <a:spcBef>
                <a:spcPts val="0"/>
              </a:spcBef>
              <a:buClr>
                <a:srgbClr val="000000"/>
              </a:buClr>
              <a:buSzPts val="1100"/>
              <a:buNone/>
            </a:pPr>
            <a:r>
              <a:rPr lang="en" sz="2100" i="1" dirty="0">
                <a:solidFill>
                  <a:schemeClr val="accent1"/>
                </a:solidFill>
              </a:rPr>
              <a:t>Disjoint (mutually exclusive) outcomes</a:t>
            </a:r>
            <a:r>
              <a:rPr lang="en" sz="2100" dirty="0">
                <a:solidFill>
                  <a:schemeClr val="accent1"/>
                </a:solidFill>
              </a:rPr>
              <a:t>:</a:t>
            </a:r>
            <a:r>
              <a:rPr lang="en" sz="2100" dirty="0">
                <a:solidFill>
                  <a:srgbClr val="000000"/>
                </a:solidFill>
              </a:rPr>
              <a:t> Cannot happen at the same time.</a:t>
            </a:r>
            <a:endParaRPr sz="2100" dirty="0">
              <a:solidFill>
                <a:srgbClr val="000000"/>
              </a:solidFill>
            </a:endParaRPr>
          </a:p>
          <a:p>
            <a:pPr indent="-361950">
              <a:lnSpc>
                <a:spcPct val="115000"/>
              </a:lnSpc>
              <a:spcBef>
                <a:spcPts val="0"/>
              </a:spcBef>
              <a:buClr>
                <a:srgbClr val="000000"/>
              </a:buClr>
              <a:buSzPts val="2100"/>
            </a:pPr>
            <a:r>
              <a:rPr lang="en" sz="2100" dirty="0">
                <a:solidFill>
                  <a:srgbClr val="000000"/>
                </a:solidFill>
              </a:rPr>
              <a:t>The outcome of a single coin toss cannot be a head and</a:t>
            </a:r>
            <a:br>
              <a:rPr lang="en" sz="2100" dirty="0">
                <a:solidFill>
                  <a:srgbClr val="000000"/>
                </a:solidFill>
              </a:rPr>
            </a:br>
            <a:r>
              <a:rPr lang="en" sz="2100" dirty="0">
                <a:solidFill>
                  <a:srgbClr val="000000"/>
                </a:solidFill>
              </a:rPr>
              <a:t>a tail.</a:t>
            </a:r>
            <a:endParaRPr sz="2100" dirty="0">
              <a:solidFill>
                <a:srgbClr val="000000"/>
              </a:solidFill>
            </a:endParaRPr>
          </a:p>
          <a:p>
            <a:pPr indent="-361950">
              <a:lnSpc>
                <a:spcPct val="115000"/>
              </a:lnSpc>
              <a:spcBef>
                <a:spcPts val="0"/>
              </a:spcBef>
              <a:buClr>
                <a:srgbClr val="000000"/>
              </a:buClr>
              <a:buSzPts val="2100"/>
            </a:pPr>
            <a:r>
              <a:rPr lang="en" sz="2100" dirty="0">
                <a:solidFill>
                  <a:srgbClr val="000000"/>
                </a:solidFill>
              </a:rPr>
              <a:t>A student both cannot fail and pass a class.</a:t>
            </a:r>
            <a:endParaRPr sz="2100" dirty="0">
              <a:solidFill>
                <a:srgbClr val="000000"/>
              </a:solidFill>
            </a:endParaRPr>
          </a:p>
          <a:p>
            <a:pPr indent="-361950">
              <a:lnSpc>
                <a:spcPct val="115000"/>
              </a:lnSpc>
              <a:spcBef>
                <a:spcPts val="0"/>
              </a:spcBef>
              <a:buClr>
                <a:srgbClr val="000000"/>
              </a:buClr>
              <a:buSzPts val="2100"/>
            </a:pPr>
            <a:r>
              <a:rPr lang="en" sz="2100" dirty="0">
                <a:solidFill>
                  <a:srgbClr val="000000"/>
                </a:solidFill>
              </a:rPr>
              <a:t>A single card drawn from a deck cannot be an ace and</a:t>
            </a:r>
            <a:br>
              <a:rPr lang="en" sz="2100" dirty="0">
                <a:solidFill>
                  <a:srgbClr val="000000"/>
                </a:solidFill>
              </a:rPr>
            </a:br>
            <a:r>
              <a:rPr lang="en" sz="2100" dirty="0">
                <a:solidFill>
                  <a:srgbClr val="000000"/>
                </a:solidFill>
              </a:rPr>
              <a:t>a queen.</a:t>
            </a:r>
            <a:endParaRPr sz="2100" dirty="0">
              <a:solidFill>
                <a:srgbClr val="000000"/>
              </a:solidFill>
            </a:endParaRPr>
          </a:p>
        </p:txBody>
      </p:sp>
    </p:spTree>
    <p:extLst>
      <p:ext uri="{BB962C8B-B14F-4D97-AF65-F5344CB8AC3E}">
        <p14:creationId xmlns:p14="http://schemas.microsoft.com/office/powerpoint/2010/main" val="3967999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1981200" y="-12"/>
            <a:ext cx="8229600" cy="1143000"/>
          </a:xfrm>
          <a:prstGeom prst="rect">
            <a:avLst/>
          </a:prstGeom>
        </p:spPr>
        <p:txBody>
          <a:bodyPr spcFirstLastPara="1" vert="horz" wrap="square" lIns="91425" tIns="91425" rIns="91425" bIns="91425" rtlCol="0" anchor="b" anchorCtr="0">
            <a:noAutofit/>
          </a:bodyPr>
          <a:lstStyle/>
          <a:p>
            <a:r>
              <a:rPr lang="en">
                <a:solidFill>
                  <a:schemeClr val="accent1"/>
                </a:solidFill>
              </a:rPr>
              <a:t>Disjoint and non-disjoint outcomes</a:t>
            </a:r>
            <a:endParaRPr>
              <a:solidFill>
                <a:schemeClr val="accent1"/>
              </a:solidFill>
            </a:endParaRPr>
          </a:p>
        </p:txBody>
      </p:sp>
      <p:sp>
        <p:nvSpPr>
          <p:cNvPr id="124" name="Google Shape;124;p22"/>
          <p:cNvSpPr txBox="1">
            <a:spLocks noGrp="1"/>
          </p:cNvSpPr>
          <p:nvPr>
            <p:ph type="body" idx="1"/>
          </p:nvPr>
        </p:nvSpPr>
        <p:spPr>
          <a:xfrm>
            <a:off x="1119052" y="4360628"/>
            <a:ext cx="9954178" cy="2246100"/>
          </a:xfrm>
          <a:prstGeom prst="rect">
            <a:avLst/>
          </a:prstGeom>
        </p:spPr>
        <p:txBody>
          <a:bodyPr spcFirstLastPara="1" vert="horz" wrap="square" lIns="91425" tIns="91425" rIns="91425" bIns="91425" rtlCol="0" anchor="t" anchorCtr="0">
            <a:noAutofit/>
          </a:bodyPr>
          <a:lstStyle/>
          <a:p>
            <a:pPr marL="0" indent="0">
              <a:lnSpc>
                <a:spcPct val="115000"/>
              </a:lnSpc>
              <a:buClr>
                <a:srgbClr val="000000"/>
              </a:buClr>
              <a:buSzPts val="1100"/>
              <a:buNone/>
            </a:pPr>
            <a:r>
              <a:rPr lang="en" sz="2400" i="1" dirty="0">
                <a:solidFill>
                  <a:schemeClr val="accent1"/>
                </a:solidFill>
              </a:rPr>
              <a:t>Non-disjoint outcomes</a:t>
            </a:r>
            <a:r>
              <a:rPr lang="en" sz="2400" dirty="0">
                <a:solidFill>
                  <a:schemeClr val="accent1"/>
                </a:solidFill>
              </a:rPr>
              <a:t>:</a:t>
            </a:r>
            <a:r>
              <a:rPr lang="en" sz="2400" dirty="0">
                <a:solidFill>
                  <a:srgbClr val="000000"/>
                </a:solidFill>
              </a:rPr>
              <a:t> Can happen at the same time.</a:t>
            </a:r>
            <a:endParaRPr sz="2400" dirty="0">
              <a:solidFill>
                <a:srgbClr val="000000"/>
              </a:solidFill>
            </a:endParaRPr>
          </a:p>
          <a:p>
            <a:pPr marL="444500" indent="-342900">
              <a:lnSpc>
                <a:spcPct val="115000"/>
              </a:lnSpc>
              <a:spcBef>
                <a:spcPts val="1000"/>
              </a:spcBef>
              <a:buClr>
                <a:srgbClr val="000000"/>
              </a:buClr>
              <a:buSzPts val="2000"/>
            </a:pPr>
            <a:r>
              <a:rPr lang="en" sz="2400" dirty="0">
                <a:solidFill>
                  <a:srgbClr val="000000"/>
                </a:solidFill>
              </a:rPr>
              <a:t>A student can get an A in Stats and A in Econ in the same semester.</a:t>
            </a:r>
            <a:endParaRPr sz="2400" dirty="0">
              <a:solidFill>
                <a:srgbClr val="000000"/>
              </a:solidFill>
            </a:endParaRPr>
          </a:p>
        </p:txBody>
      </p:sp>
      <p:sp>
        <p:nvSpPr>
          <p:cNvPr id="125" name="Google Shape;125;p22"/>
          <p:cNvSpPr txBox="1">
            <a:spLocks noGrp="1"/>
          </p:cNvSpPr>
          <p:nvPr>
            <p:ph type="body" idx="4294967295"/>
          </p:nvPr>
        </p:nvSpPr>
        <p:spPr>
          <a:xfrm>
            <a:off x="1119052" y="1439303"/>
            <a:ext cx="9953896" cy="2116137"/>
          </a:xfrm>
          <a:prstGeom prst="rect">
            <a:avLst/>
          </a:prstGeom>
        </p:spPr>
        <p:txBody>
          <a:bodyPr spcFirstLastPara="1" vert="horz" wrap="square" lIns="91425" tIns="91425" rIns="91425" bIns="91425" rtlCol="0" anchor="t" anchorCtr="0">
            <a:noAutofit/>
          </a:bodyPr>
          <a:lstStyle/>
          <a:p>
            <a:pPr marL="0" indent="0">
              <a:lnSpc>
                <a:spcPct val="115000"/>
              </a:lnSpc>
              <a:spcBef>
                <a:spcPts val="0"/>
              </a:spcBef>
              <a:buClr>
                <a:srgbClr val="000000"/>
              </a:buClr>
              <a:buSzPts val="1100"/>
              <a:buNone/>
            </a:pPr>
            <a:r>
              <a:rPr lang="en" sz="2400" i="1" dirty="0">
                <a:solidFill>
                  <a:schemeClr val="accent1"/>
                </a:solidFill>
              </a:rPr>
              <a:t>Disjoint (mutually exclusive) outcomes</a:t>
            </a:r>
            <a:r>
              <a:rPr lang="en" sz="2400" dirty="0">
                <a:solidFill>
                  <a:schemeClr val="accent1"/>
                </a:solidFill>
              </a:rPr>
              <a:t>:</a:t>
            </a:r>
            <a:r>
              <a:rPr lang="en" sz="2400" dirty="0">
                <a:solidFill>
                  <a:srgbClr val="000000"/>
                </a:solidFill>
              </a:rPr>
              <a:t> Cannot happen at the same time.</a:t>
            </a:r>
            <a:endParaRPr sz="2400" dirty="0">
              <a:solidFill>
                <a:srgbClr val="000000"/>
              </a:solidFill>
            </a:endParaRPr>
          </a:p>
          <a:p>
            <a:pPr>
              <a:lnSpc>
                <a:spcPct val="115000"/>
              </a:lnSpc>
              <a:spcBef>
                <a:spcPts val="0"/>
              </a:spcBef>
              <a:buClr>
                <a:srgbClr val="000000"/>
              </a:buClr>
              <a:buSzPts val="2100"/>
            </a:pPr>
            <a:r>
              <a:rPr lang="en" sz="2400" dirty="0">
                <a:solidFill>
                  <a:srgbClr val="000000"/>
                </a:solidFill>
              </a:rPr>
              <a:t>The outcome of a single coin toss cannot be a head and a tail.</a:t>
            </a:r>
            <a:endParaRPr sz="2400" dirty="0">
              <a:solidFill>
                <a:srgbClr val="000000"/>
              </a:solidFill>
            </a:endParaRPr>
          </a:p>
          <a:p>
            <a:pPr>
              <a:lnSpc>
                <a:spcPct val="115000"/>
              </a:lnSpc>
              <a:spcBef>
                <a:spcPts val="0"/>
              </a:spcBef>
              <a:buClr>
                <a:srgbClr val="000000"/>
              </a:buClr>
              <a:buSzPts val="2100"/>
            </a:pPr>
            <a:r>
              <a:rPr lang="en" sz="2400" dirty="0">
                <a:solidFill>
                  <a:srgbClr val="000000"/>
                </a:solidFill>
              </a:rPr>
              <a:t>A student both cannot fail and pass a class.</a:t>
            </a:r>
            <a:endParaRPr sz="2400" dirty="0">
              <a:solidFill>
                <a:srgbClr val="000000"/>
              </a:solidFill>
            </a:endParaRPr>
          </a:p>
          <a:p>
            <a:pPr>
              <a:lnSpc>
                <a:spcPct val="115000"/>
              </a:lnSpc>
              <a:spcBef>
                <a:spcPts val="0"/>
              </a:spcBef>
              <a:buClr>
                <a:srgbClr val="000000"/>
              </a:buClr>
              <a:buSzPts val="2100"/>
            </a:pPr>
            <a:r>
              <a:rPr lang="en" sz="2400" dirty="0">
                <a:solidFill>
                  <a:srgbClr val="000000"/>
                </a:solidFill>
              </a:rPr>
              <a:t>A single card drawn from a deck cannot be an ace and a queen.</a:t>
            </a:r>
            <a:endParaRPr sz="2400" dirty="0">
              <a:solidFill>
                <a:srgbClr val="000000"/>
              </a:solidFill>
            </a:endParaRPr>
          </a:p>
        </p:txBody>
      </p:sp>
    </p:spTree>
    <p:extLst>
      <p:ext uri="{BB962C8B-B14F-4D97-AF65-F5344CB8AC3E}">
        <p14:creationId xmlns:p14="http://schemas.microsoft.com/office/powerpoint/2010/main" val="23823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9" name="Google Shape;169;p28"/>
          <p:cNvSpPr txBox="1">
            <a:spLocks noGrp="1"/>
          </p:cNvSpPr>
          <p:nvPr>
            <p:ph type="title"/>
          </p:nvPr>
        </p:nvSpPr>
        <p:spPr>
          <a:xfrm>
            <a:off x="1981200" y="-12"/>
            <a:ext cx="8229600" cy="1143000"/>
          </a:xfrm>
          <a:prstGeom prst="rect">
            <a:avLst/>
          </a:prstGeom>
        </p:spPr>
        <p:txBody>
          <a:bodyPr spcFirstLastPara="1" vert="horz" wrap="square" lIns="91425" tIns="91425" rIns="91425" bIns="91425" rtlCol="0" anchor="b" anchorCtr="0">
            <a:noAutofit/>
          </a:bodyPr>
          <a:lstStyle/>
          <a:p>
            <a:r>
              <a:rPr lang="en">
                <a:solidFill>
                  <a:schemeClr val="accent1"/>
                </a:solidFill>
              </a:rPr>
              <a:t>Probability distributions</a:t>
            </a:r>
            <a:endParaRPr>
              <a:solidFill>
                <a:schemeClr val="accent1"/>
              </a:solidFill>
            </a:endParaRPr>
          </a:p>
        </p:txBody>
      </p:sp>
      <p:sp>
        <p:nvSpPr>
          <p:cNvPr id="168" name="Google Shape;168;p28"/>
          <p:cNvSpPr txBox="1">
            <a:spLocks noGrp="1"/>
          </p:cNvSpPr>
          <p:nvPr>
            <p:ph type="body" idx="1"/>
          </p:nvPr>
        </p:nvSpPr>
        <p:spPr>
          <a:xfrm>
            <a:off x="1227909" y="1264449"/>
            <a:ext cx="9431382" cy="3046294"/>
          </a:xfrm>
          <a:prstGeom prst="rect">
            <a:avLst/>
          </a:prstGeom>
        </p:spPr>
        <p:txBody>
          <a:bodyPr spcFirstLastPara="1" vert="horz" wrap="square" lIns="91425" tIns="91425" rIns="91425" bIns="91425" rtlCol="0" anchor="t" anchorCtr="0">
            <a:noAutofit/>
          </a:bodyPr>
          <a:lstStyle/>
          <a:p>
            <a:pPr marL="0" indent="0">
              <a:lnSpc>
                <a:spcPct val="115000"/>
              </a:lnSpc>
              <a:buClr>
                <a:srgbClr val="000000"/>
              </a:buClr>
              <a:buSzPts val="1100"/>
              <a:buNone/>
            </a:pPr>
            <a:r>
              <a:rPr lang="en" sz="3200" dirty="0">
                <a:solidFill>
                  <a:srgbClr val="000000"/>
                </a:solidFill>
              </a:rPr>
              <a:t>A </a:t>
            </a:r>
            <a:r>
              <a:rPr lang="en" sz="3200" i="1" dirty="0">
                <a:solidFill>
                  <a:schemeClr val="accent1"/>
                </a:solidFill>
              </a:rPr>
              <a:t>probability distribution</a:t>
            </a:r>
            <a:r>
              <a:rPr lang="en" sz="3200" dirty="0">
                <a:solidFill>
                  <a:srgbClr val="000000"/>
                </a:solidFill>
              </a:rPr>
              <a:t> lists all possible events and the probabilities with which they occur.</a:t>
            </a:r>
            <a:endParaRPr sz="3200" dirty="0">
              <a:solidFill>
                <a:srgbClr val="000000"/>
              </a:solidFill>
            </a:endParaRPr>
          </a:p>
          <a:p>
            <a:pPr indent="-349250">
              <a:lnSpc>
                <a:spcPct val="115000"/>
              </a:lnSpc>
              <a:buClr>
                <a:srgbClr val="000000"/>
              </a:buClr>
              <a:buSzPts val="1900"/>
            </a:pPr>
            <a:r>
              <a:rPr lang="en" sz="3200" dirty="0">
                <a:solidFill>
                  <a:srgbClr val="000000"/>
                </a:solidFill>
              </a:rPr>
              <a:t>The probability distribution for the sex assigned at birth of one kid:</a:t>
            </a:r>
            <a:br>
              <a:rPr lang="en" sz="3200" dirty="0">
                <a:solidFill>
                  <a:srgbClr val="000000"/>
                </a:solidFill>
              </a:rPr>
            </a:br>
            <a:endParaRPr sz="3200" dirty="0">
              <a:solidFill>
                <a:srgbClr val="000000"/>
              </a:solidFill>
            </a:endParaRPr>
          </a:p>
        </p:txBody>
      </p:sp>
      <p:pic>
        <p:nvPicPr>
          <p:cNvPr id="170" name="Google Shape;170;p28"/>
          <p:cNvPicPr preferRelativeResize="0"/>
          <p:nvPr/>
        </p:nvPicPr>
        <p:blipFill>
          <a:blip r:embed="rId3">
            <a:alphaModFix/>
          </a:blip>
          <a:stretch>
            <a:fillRect/>
          </a:stretch>
        </p:blipFill>
        <p:spPr>
          <a:xfrm>
            <a:off x="778151" y="4022508"/>
            <a:ext cx="5317849" cy="1141675"/>
          </a:xfrm>
          <a:prstGeom prst="rect">
            <a:avLst/>
          </a:prstGeom>
          <a:noFill/>
          <a:ln>
            <a:noFill/>
          </a:ln>
        </p:spPr>
      </p:pic>
      <p:sp>
        <p:nvSpPr>
          <p:cNvPr id="2" name="Google Shape;175;p29">
            <a:extLst>
              <a:ext uri="{FF2B5EF4-FFF2-40B4-BE49-F238E27FC236}">
                <a16:creationId xmlns:a16="http://schemas.microsoft.com/office/drawing/2014/main" id="{4ED15402-036B-C397-2459-61C5F1C9B23A}"/>
              </a:ext>
            </a:extLst>
          </p:cNvPr>
          <p:cNvSpPr txBox="1">
            <a:spLocks/>
          </p:cNvSpPr>
          <p:nvPr/>
        </p:nvSpPr>
        <p:spPr>
          <a:xfrm>
            <a:off x="6026332" y="3213004"/>
            <a:ext cx="5760720" cy="1768299"/>
          </a:xfrm>
          <a:prstGeom prst="rect">
            <a:avLst/>
          </a:prstGeom>
          <a:ln/>
        </p:spPr>
        <p:style>
          <a:lnRef idx="3">
            <a:schemeClr val="lt1"/>
          </a:lnRef>
          <a:fillRef idx="1">
            <a:schemeClr val="accent6"/>
          </a:fillRef>
          <a:effectRef idx="1">
            <a:schemeClr val="accent6"/>
          </a:effectRef>
          <a:fontRef idx="minor">
            <a:schemeClr val="lt1"/>
          </a:fontRef>
        </p:style>
        <p:txBody>
          <a:bodyPr spcFirstLastPara="1" vert="horz" wrap="square" lIns="91425" tIns="91425" rIns="91425" bIns="91425" rtlCol="0" anchor="t" anchorCtr="0">
            <a:noAutofit/>
          </a:bodyPr>
          <a:lstStyle>
            <a:lvl1pPr marL="457200" lvl="0" indent="-419100" algn="l" defTabSz="914400" rtl="0" eaLnBrk="1" latinLnBrk="0" hangingPunct="1">
              <a:lnSpc>
                <a:spcPct val="90000"/>
              </a:lnSpc>
              <a:spcBef>
                <a:spcPts val="600"/>
              </a:spcBef>
              <a:spcAft>
                <a:spcPts val="0"/>
              </a:spcAft>
              <a:buSzPts val="3000"/>
              <a:buFont typeface="Arial" panose="020B0604020202020204" pitchFamily="34" charset="0"/>
              <a:buChar char="●"/>
              <a:defRPr sz="2800" kern="1200">
                <a:solidFill>
                  <a:schemeClr val="tx1"/>
                </a:solidFill>
                <a:latin typeface="+mn-lt"/>
                <a:ea typeface="+mn-ea"/>
                <a:cs typeface="+mn-cs"/>
              </a:defRPr>
            </a:lvl1pPr>
            <a:lvl2pPr marL="914400" lvl="1" indent="-381000" algn="l" defTabSz="914400" rtl="0" eaLnBrk="1" latinLnBrk="0" hangingPunct="1">
              <a:lnSpc>
                <a:spcPct val="90000"/>
              </a:lnSpc>
              <a:spcBef>
                <a:spcPts val="0"/>
              </a:spcBef>
              <a:spcAft>
                <a:spcPts val="0"/>
              </a:spcAft>
              <a:buSzPts val="2400"/>
              <a:buFont typeface="Arial" panose="020B0604020202020204" pitchFamily="34" charset="0"/>
              <a:buChar char="○"/>
              <a:defRPr sz="2400" kern="1200">
                <a:solidFill>
                  <a:schemeClr val="tx1"/>
                </a:solidFill>
                <a:latin typeface="+mn-lt"/>
                <a:ea typeface="+mn-ea"/>
                <a:cs typeface="+mn-cs"/>
              </a:defRPr>
            </a:lvl2pPr>
            <a:lvl3pPr marL="1371600" lvl="2" indent="-381000" algn="l" defTabSz="914400" rtl="0" eaLnBrk="1" latinLnBrk="0" hangingPunct="1">
              <a:lnSpc>
                <a:spcPct val="90000"/>
              </a:lnSpc>
              <a:spcBef>
                <a:spcPts val="0"/>
              </a:spcBef>
              <a:spcAft>
                <a:spcPts val="0"/>
              </a:spcAft>
              <a:buSzPts val="2400"/>
              <a:buFont typeface="Arial" panose="020B0604020202020204" pitchFamily="34" charset="0"/>
              <a:buChar char="■"/>
              <a:defRPr sz="2000" kern="1200">
                <a:solidFill>
                  <a:schemeClr val="tx1"/>
                </a:solidFill>
                <a:latin typeface="+mn-lt"/>
                <a:ea typeface="+mn-ea"/>
                <a:cs typeface="+mn-cs"/>
              </a:defRPr>
            </a:lvl3pPr>
            <a:lvl4pPr marL="1828800" lvl="3"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4pPr>
            <a:lvl5pPr marL="2286000" lvl="4"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5pPr>
            <a:lvl6pPr marL="2743200" lvl="5"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9pPr>
          </a:lstStyle>
          <a:p>
            <a:pPr marL="107950" indent="0">
              <a:lnSpc>
                <a:spcPct val="115000"/>
              </a:lnSpc>
              <a:buClr>
                <a:srgbClr val="000000"/>
              </a:buClr>
              <a:buSzPts val="1900"/>
              <a:buNone/>
            </a:pPr>
            <a:r>
              <a:rPr lang="en-US" sz="1900" dirty="0">
                <a:solidFill>
                  <a:schemeClr val="bg1"/>
                </a:solidFill>
              </a:rPr>
              <a:t>Rules for probability distributions:</a:t>
            </a:r>
          </a:p>
          <a:p>
            <a:pPr indent="0">
              <a:lnSpc>
                <a:spcPct val="115000"/>
              </a:lnSpc>
              <a:buFont typeface="Arial" panose="020B0604020202020204" pitchFamily="34" charset="0"/>
              <a:buNone/>
            </a:pPr>
            <a:r>
              <a:rPr lang="en-US" sz="1900" dirty="0">
                <a:solidFill>
                  <a:schemeClr val="bg1"/>
                </a:solidFill>
              </a:rPr>
              <a:t>1. The events listed must be disjoint</a:t>
            </a:r>
          </a:p>
          <a:p>
            <a:pPr indent="0">
              <a:lnSpc>
                <a:spcPct val="115000"/>
              </a:lnSpc>
              <a:buFont typeface="Arial" panose="020B0604020202020204" pitchFamily="34" charset="0"/>
              <a:buNone/>
            </a:pPr>
            <a:r>
              <a:rPr lang="en-US" sz="1900" dirty="0">
                <a:solidFill>
                  <a:schemeClr val="bg1"/>
                </a:solidFill>
              </a:rPr>
              <a:t>2. Each probability must be between 0 and 1</a:t>
            </a:r>
          </a:p>
          <a:p>
            <a:pPr indent="0">
              <a:lnSpc>
                <a:spcPct val="115000"/>
              </a:lnSpc>
              <a:buFont typeface="Arial" panose="020B0604020202020204" pitchFamily="34" charset="0"/>
              <a:buNone/>
            </a:pPr>
            <a:r>
              <a:rPr lang="en-US" sz="1900" dirty="0">
                <a:solidFill>
                  <a:schemeClr val="bg1"/>
                </a:solidFill>
              </a:rPr>
              <a:t>3. The probabilities must total 1</a:t>
            </a:r>
          </a:p>
        </p:txBody>
      </p:sp>
      <p:sp>
        <p:nvSpPr>
          <p:cNvPr id="3" name="Google Shape;187;p30">
            <a:extLst>
              <a:ext uri="{FF2B5EF4-FFF2-40B4-BE49-F238E27FC236}">
                <a16:creationId xmlns:a16="http://schemas.microsoft.com/office/drawing/2014/main" id="{CADC0CA3-D1C8-9AA1-C5A3-30C93EA192BA}"/>
              </a:ext>
            </a:extLst>
          </p:cNvPr>
          <p:cNvSpPr txBox="1">
            <a:spLocks/>
          </p:cNvSpPr>
          <p:nvPr/>
        </p:nvSpPr>
        <p:spPr>
          <a:xfrm>
            <a:off x="696687" y="5490827"/>
            <a:ext cx="5881216" cy="1577975"/>
          </a:xfrm>
          <a:prstGeom prst="rect">
            <a:avLst/>
          </a:prstGeom>
        </p:spPr>
        <p:txBody>
          <a:bodyPr spcFirstLastPara="1" vert="horz" wrap="square"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349250">
              <a:lnSpc>
                <a:spcPct val="115000"/>
              </a:lnSpc>
              <a:buClr>
                <a:srgbClr val="000000"/>
              </a:buClr>
              <a:buSzPts val="1900"/>
            </a:pPr>
            <a:r>
              <a:rPr lang="en-US" dirty="0">
                <a:solidFill>
                  <a:srgbClr val="000000"/>
                </a:solidFill>
              </a:rPr>
              <a:t>The probability distribution for the sex assigned at birth of two kids:</a:t>
            </a:r>
            <a:br>
              <a:rPr lang="en-US" dirty="0">
                <a:solidFill>
                  <a:srgbClr val="000000"/>
                </a:solidFill>
              </a:rPr>
            </a:br>
            <a:endParaRPr lang="en-US" dirty="0">
              <a:solidFill>
                <a:srgbClr val="000000"/>
              </a:solidFill>
            </a:endParaRPr>
          </a:p>
        </p:txBody>
      </p:sp>
      <p:pic>
        <p:nvPicPr>
          <p:cNvPr id="4" name="Google Shape;188;p30">
            <a:extLst>
              <a:ext uri="{FF2B5EF4-FFF2-40B4-BE49-F238E27FC236}">
                <a16:creationId xmlns:a16="http://schemas.microsoft.com/office/drawing/2014/main" id="{015E142C-A934-8EA1-9566-C255551467F3}"/>
              </a:ext>
            </a:extLst>
          </p:cNvPr>
          <p:cNvPicPr preferRelativeResize="0"/>
          <p:nvPr/>
        </p:nvPicPr>
        <p:blipFill>
          <a:blip r:embed="rId4">
            <a:alphaModFix/>
          </a:blip>
          <a:stretch>
            <a:fillRect/>
          </a:stretch>
        </p:blipFill>
        <p:spPr>
          <a:xfrm>
            <a:off x="6577902" y="5657476"/>
            <a:ext cx="5209150" cy="943025"/>
          </a:xfrm>
          <a:prstGeom prst="rect">
            <a:avLst/>
          </a:prstGeom>
          <a:noFill/>
          <a:ln>
            <a:noFill/>
          </a:ln>
        </p:spPr>
      </p:pic>
    </p:spTree>
    <p:extLst>
      <p:ext uri="{BB962C8B-B14F-4D97-AF65-F5344CB8AC3E}">
        <p14:creationId xmlns:p14="http://schemas.microsoft.com/office/powerpoint/2010/main" val="334771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Shape 192"/>
        <p:cNvGrpSpPr/>
        <p:nvPr/>
      </p:nvGrpSpPr>
      <p:grpSpPr>
        <a:xfrm>
          <a:off x="0" y="0"/>
          <a:ext cx="0" cy="0"/>
          <a:chOff x="0" y="0"/>
          <a:chExt cx="0" cy="0"/>
        </a:xfrm>
      </p:grpSpPr>
      <p:sp>
        <p:nvSpPr>
          <p:cNvPr id="194" name="Google Shape;194;p31"/>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193" name="Google Shape;193;p31"/>
          <p:cNvSpPr txBox="1">
            <a:spLocks noGrp="1"/>
          </p:cNvSpPr>
          <p:nvPr>
            <p:ph type="body" idx="1"/>
          </p:nvPr>
        </p:nvSpPr>
        <p:spPr>
          <a:xfrm>
            <a:off x="1981200" y="1838029"/>
            <a:ext cx="7953600" cy="3009600"/>
          </a:xfrm>
          <a:prstGeom prst="rect">
            <a:avLst/>
          </a:prstGeom>
        </p:spPr>
        <p:txBody>
          <a:bodyPr spcFirstLastPara="1" wrap="square" lIns="91425" tIns="91425" rIns="91425" bIns="91425" anchor="t" anchorCtr="0">
            <a:noAutofit/>
          </a:bodyPr>
          <a:lstStyle/>
          <a:p>
            <a:pPr marL="0" indent="0">
              <a:lnSpc>
                <a:spcPct val="115000"/>
              </a:lnSpc>
              <a:buNone/>
            </a:pPr>
            <a:r>
              <a:rPr lang="en" sz="2100" dirty="0">
                <a:solidFill>
                  <a:schemeClr val="accent1"/>
                </a:solidFill>
              </a:rPr>
              <a:t>In a survey, 52% of respondents said they are Democrats. What is the probability that a randomly selected respondent from this sample is a Republican?</a:t>
            </a:r>
            <a:endParaRPr sz="2100" dirty="0">
              <a:solidFill>
                <a:schemeClr val="accent1"/>
              </a:solidFill>
            </a:endParaRPr>
          </a:p>
          <a:p>
            <a:pPr marL="0" indent="0">
              <a:lnSpc>
                <a:spcPct val="115000"/>
              </a:lnSpc>
              <a:buNone/>
            </a:pPr>
            <a:r>
              <a:rPr lang="en" sz="2100" dirty="0">
                <a:solidFill>
                  <a:srgbClr val="000000"/>
                </a:solidFill>
              </a:rPr>
              <a:t>(a) 0.48</a:t>
            </a:r>
            <a:endParaRPr sz="2100" dirty="0">
              <a:solidFill>
                <a:srgbClr val="000000"/>
              </a:solidFill>
            </a:endParaRPr>
          </a:p>
          <a:p>
            <a:pPr marL="0" indent="0">
              <a:lnSpc>
                <a:spcPct val="115000"/>
              </a:lnSpc>
              <a:buNone/>
            </a:pPr>
            <a:r>
              <a:rPr lang="en" sz="2100" dirty="0">
                <a:solidFill>
                  <a:srgbClr val="000000"/>
                </a:solidFill>
              </a:rPr>
              <a:t>(b) more than 0.48</a:t>
            </a:r>
            <a:endParaRPr sz="2100" dirty="0">
              <a:solidFill>
                <a:srgbClr val="000000"/>
              </a:solidFill>
            </a:endParaRPr>
          </a:p>
          <a:p>
            <a:pPr marL="0" indent="0">
              <a:lnSpc>
                <a:spcPct val="115000"/>
              </a:lnSpc>
              <a:buNone/>
            </a:pPr>
            <a:r>
              <a:rPr lang="en" sz="2100" dirty="0">
                <a:solidFill>
                  <a:srgbClr val="000000"/>
                </a:solidFill>
              </a:rPr>
              <a:t>(c) less than 0.48</a:t>
            </a:r>
            <a:endParaRPr sz="2100" dirty="0">
              <a:solidFill>
                <a:srgbClr val="000000"/>
              </a:solidFill>
            </a:endParaRPr>
          </a:p>
          <a:p>
            <a:pPr marL="0" indent="0">
              <a:lnSpc>
                <a:spcPct val="115000"/>
              </a:lnSpc>
              <a:buNone/>
            </a:pPr>
            <a:r>
              <a:rPr lang="en" sz="2100" dirty="0">
                <a:solidFill>
                  <a:srgbClr val="000000"/>
                </a:solidFill>
              </a:rPr>
              <a:t>(d) cannot calculate using only the information given</a:t>
            </a:r>
            <a:endParaRPr sz="2100"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192"/>
        <p:cNvGrpSpPr/>
        <p:nvPr/>
      </p:nvGrpSpPr>
      <p:grpSpPr>
        <a:xfrm>
          <a:off x="0" y="0"/>
          <a:ext cx="0" cy="0"/>
          <a:chOff x="0" y="0"/>
          <a:chExt cx="0" cy="0"/>
        </a:xfrm>
      </p:grpSpPr>
      <p:sp>
        <p:nvSpPr>
          <p:cNvPr id="194" name="Google Shape;194;p31"/>
          <p:cNvSpPr txBox="1">
            <a:spLocks noGrp="1"/>
          </p:cNvSpPr>
          <p:nvPr>
            <p:ph type="title"/>
          </p:nvPr>
        </p:nvSpPr>
        <p:spPr>
          <a:xfrm>
            <a:off x="1981200" y="-12"/>
            <a:ext cx="8229600" cy="1143000"/>
          </a:xfrm>
          <a:prstGeom prst="rect">
            <a:avLst/>
          </a:prstGeom>
        </p:spPr>
        <p:txBody>
          <a:bodyPr spcFirstLastPara="1" wrap="square" lIns="91425" tIns="91425" rIns="91425" bIns="91425" anchor="b" anchorCtr="0">
            <a:noAutofit/>
          </a:bodyPr>
          <a:lstStyle/>
          <a:p>
            <a:r>
              <a:rPr lang="en">
                <a:solidFill>
                  <a:schemeClr val="accent1"/>
                </a:solidFill>
              </a:rPr>
              <a:t>Practice</a:t>
            </a:r>
            <a:endParaRPr>
              <a:solidFill>
                <a:schemeClr val="accent1"/>
              </a:solidFill>
            </a:endParaRPr>
          </a:p>
        </p:txBody>
      </p:sp>
      <p:sp>
        <p:nvSpPr>
          <p:cNvPr id="193" name="Google Shape;193;p31"/>
          <p:cNvSpPr txBox="1">
            <a:spLocks noGrp="1"/>
          </p:cNvSpPr>
          <p:nvPr>
            <p:ph type="body" idx="1"/>
          </p:nvPr>
        </p:nvSpPr>
        <p:spPr>
          <a:xfrm>
            <a:off x="1981200" y="1838029"/>
            <a:ext cx="7953600" cy="3009600"/>
          </a:xfrm>
          <a:prstGeom prst="rect">
            <a:avLst/>
          </a:prstGeom>
        </p:spPr>
        <p:txBody>
          <a:bodyPr spcFirstLastPara="1" wrap="square" lIns="91425" tIns="91425" rIns="91425" bIns="91425" anchor="t" anchorCtr="0">
            <a:noAutofit/>
          </a:bodyPr>
          <a:lstStyle/>
          <a:p>
            <a:pPr marL="0" indent="0">
              <a:lnSpc>
                <a:spcPct val="115000"/>
              </a:lnSpc>
              <a:buNone/>
            </a:pPr>
            <a:r>
              <a:rPr lang="en" sz="2100" dirty="0">
                <a:solidFill>
                  <a:schemeClr val="accent1"/>
                </a:solidFill>
              </a:rPr>
              <a:t>In a survey, 52% of respondents said they are Democrats. What is the probability that a randomly selected respondent from this sample is a Republican?</a:t>
            </a:r>
            <a:endParaRPr sz="2100" dirty="0">
              <a:solidFill>
                <a:schemeClr val="accent1"/>
              </a:solidFill>
            </a:endParaRPr>
          </a:p>
          <a:p>
            <a:pPr marL="0" indent="0">
              <a:lnSpc>
                <a:spcPct val="115000"/>
              </a:lnSpc>
              <a:buNone/>
            </a:pPr>
            <a:r>
              <a:rPr lang="en" sz="2100" dirty="0">
                <a:solidFill>
                  <a:srgbClr val="000000"/>
                </a:solidFill>
              </a:rPr>
              <a:t>(a) 0.48</a:t>
            </a:r>
            <a:endParaRPr sz="2100" dirty="0">
              <a:solidFill>
                <a:srgbClr val="000000"/>
              </a:solidFill>
            </a:endParaRPr>
          </a:p>
          <a:p>
            <a:pPr marL="0" indent="0">
              <a:lnSpc>
                <a:spcPct val="115000"/>
              </a:lnSpc>
              <a:buNone/>
            </a:pPr>
            <a:r>
              <a:rPr lang="en" sz="2100" dirty="0">
                <a:solidFill>
                  <a:srgbClr val="000000"/>
                </a:solidFill>
              </a:rPr>
              <a:t>(b) more than 0.48</a:t>
            </a:r>
            <a:endParaRPr sz="2100" dirty="0">
              <a:solidFill>
                <a:srgbClr val="000000"/>
              </a:solidFill>
            </a:endParaRPr>
          </a:p>
          <a:p>
            <a:pPr marL="0" indent="0">
              <a:lnSpc>
                <a:spcPct val="115000"/>
              </a:lnSpc>
              <a:buNone/>
            </a:pPr>
            <a:r>
              <a:rPr lang="en" sz="2100" dirty="0">
                <a:solidFill>
                  <a:srgbClr val="000000"/>
                </a:solidFill>
              </a:rPr>
              <a:t>(c) less than 0.48</a:t>
            </a:r>
            <a:endParaRPr sz="2100" dirty="0">
              <a:solidFill>
                <a:srgbClr val="000000"/>
              </a:solidFill>
            </a:endParaRPr>
          </a:p>
          <a:p>
            <a:pPr marL="0" indent="0">
              <a:lnSpc>
                <a:spcPct val="115000"/>
              </a:lnSpc>
              <a:buNone/>
            </a:pPr>
            <a:r>
              <a:rPr lang="en" sz="2100" b="1" i="1" u="sng" dirty="0">
                <a:solidFill>
                  <a:schemeClr val="accent1"/>
                </a:solidFill>
              </a:rPr>
              <a:t>(d) cannot calculate using only the information given</a:t>
            </a:r>
          </a:p>
        </p:txBody>
      </p:sp>
      <p:sp>
        <p:nvSpPr>
          <p:cNvPr id="4" name="Google Shape;201;p32"/>
          <p:cNvSpPr txBox="1">
            <a:spLocks/>
          </p:cNvSpPr>
          <p:nvPr/>
        </p:nvSpPr>
        <p:spPr>
          <a:xfrm>
            <a:off x="656705" y="4665576"/>
            <a:ext cx="11330247" cy="1754188"/>
          </a:xfrm>
          <a:prstGeom prst="rect">
            <a:avLst/>
          </a:prstGeom>
        </p:spPr>
        <p:txBody>
          <a:bodyPr spcFirstLastPara="1" vert="horz" wrap="square" lIns="91425" tIns="91425" rIns="91425" bIns="91425"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15000"/>
              </a:lnSpc>
              <a:buFont typeface="Calibri" panose="020F0502020204030204" pitchFamily="34" charset="0"/>
              <a:buNone/>
            </a:pPr>
            <a:r>
              <a:rPr lang="en-US" sz="2100" i="1" dirty="0">
                <a:solidFill>
                  <a:schemeClr val="tx1"/>
                </a:solidFill>
              </a:rPr>
              <a:t>If the only two political parties are Republican and Democrat, then (a) is possible. However it is also possible that some people do not affiliate with a political party or affiliate with a party other than these two. Then (c) is also possible. However (b) is definitely not possible since it would result in the total probability for the sample space being above 1.</a:t>
            </a:r>
          </a:p>
        </p:txBody>
      </p:sp>
    </p:spTree>
    <p:extLst>
      <p:ext uri="{BB962C8B-B14F-4D97-AF65-F5344CB8AC3E}">
        <p14:creationId xmlns:p14="http://schemas.microsoft.com/office/powerpoint/2010/main" val="3540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94FD9-3990-76C0-FDAC-80716EB39BA9}"/>
              </a:ext>
            </a:extLst>
          </p:cNvPr>
          <p:cNvSpPr>
            <a:spLocks noGrp="1"/>
          </p:cNvSpPr>
          <p:nvPr>
            <p:ph type="title"/>
          </p:nvPr>
        </p:nvSpPr>
        <p:spPr/>
        <p:txBody>
          <a:bodyPr>
            <a:normAutofit/>
          </a:bodyPr>
          <a:lstStyle/>
          <a:p>
            <a:pPr marR="0" rtl="0"/>
            <a:r>
              <a:rPr lang="en-US" b="1" i="0" u="none" strike="noStrike" kern="100" baseline="0" dirty="0">
                <a:latin typeface="Calibri" panose="020F0502020204030204" pitchFamily="34" charset="0"/>
              </a:rPr>
              <a:t>Descriptives vs. Inferences</a:t>
            </a:r>
          </a:p>
        </p:txBody>
      </p:sp>
      <p:graphicFrame>
        <p:nvGraphicFramePr>
          <p:cNvPr id="5" name="Text Placeholder 2">
            <a:extLst>
              <a:ext uri="{FF2B5EF4-FFF2-40B4-BE49-F238E27FC236}">
                <a16:creationId xmlns:a16="http://schemas.microsoft.com/office/drawing/2014/main" id="{EA72047D-5B36-94F9-A014-032B64700FBC}"/>
              </a:ext>
            </a:extLst>
          </p:cNvPr>
          <p:cNvGraphicFramePr>
            <a:graphicFrameLocks noGrp="1"/>
          </p:cNvGraphicFramePr>
          <p:nvPr>
            <p:ph idx="1"/>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61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76CA2-0321-4941-D02E-9C57FDD3D56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Statistics, Inference and Probability</a:t>
            </a:r>
          </a:p>
        </p:txBody>
      </p:sp>
      <p:sp>
        <p:nvSpPr>
          <p:cNvPr id="3" name="Text Placeholder 2">
            <a:extLst>
              <a:ext uri="{FF2B5EF4-FFF2-40B4-BE49-F238E27FC236}">
                <a16:creationId xmlns:a16="http://schemas.microsoft.com/office/drawing/2014/main" id="{97C75D74-FD61-FE71-E558-CF20525D3A4C}"/>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Think about seeing statistics posted on the news</a:t>
            </a:r>
          </a:p>
          <a:p>
            <a:pPr lvl="1"/>
            <a:r>
              <a:rPr lang="en-US" sz="2200" kern="100" dirty="0">
                <a:latin typeface="Calibri" panose="020F0502020204030204" pitchFamily="34" charset="0"/>
              </a:rPr>
              <a:t>Often times p</a:t>
            </a:r>
            <a:r>
              <a:rPr lang="en-US" sz="2200" b="0" i="0" u="none" strike="noStrike" kern="100" baseline="0" dirty="0">
                <a:latin typeface="Calibri" panose="020F0502020204030204" pitchFamily="34" charset="0"/>
              </a:rPr>
              <a:t>olling companies survey a large sample to then make a statement about the population</a:t>
            </a:r>
          </a:p>
          <a:p>
            <a:pPr marR="0" lvl="0" rtl="0"/>
            <a:r>
              <a:rPr lang="en-US" sz="2400" b="0" i="0" u="none" strike="noStrike" kern="100" baseline="0" dirty="0">
                <a:latin typeface="Calibri" panose="020F0502020204030204" pitchFamily="34" charset="0"/>
              </a:rPr>
              <a:t>We assume the sample is representative of the larger population, but how representative? </a:t>
            </a:r>
          </a:p>
          <a:p>
            <a:pPr lvl="1"/>
            <a:r>
              <a:rPr lang="en-US" sz="2200" b="0" i="0" u="none" strike="noStrike" kern="100" baseline="0" dirty="0">
                <a:latin typeface="Calibri" panose="020F0502020204030204" pitchFamily="34" charset="0"/>
              </a:rPr>
              <a:t>This is where probability theory comes in</a:t>
            </a:r>
          </a:p>
          <a:p>
            <a:pPr marR="0" lvl="0" rtl="0"/>
            <a:r>
              <a:rPr lang="en-US" sz="2400" b="0" i="0" u="none" strike="noStrike" kern="100" baseline="0" dirty="0">
                <a:latin typeface="Calibri" panose="020F0502020204030204" pitchFamily="34" charset="0"/>
              </a:rPr>
              <a:t>Probability theory provides tools to assess how likely sample results are if they differ from the true population parameter</a:t>
            </a:r>
          </a:p>
        </p:txBody>
      </p:sp>
    </p:spTree>
    <p:extLst>
      <p:ext uri="{BB962C8B-B14F-4D97-AF65-F5344CB8AC3E}">
        <p14:creationId xmlns:p14="http://schemas.microsoft.com/office/powerpoint/2010/main" val="258217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283D3-BE16-26BB-F9FB-62F755F69935}"/>
              </a:ext>
            </a:extLst>
          </p:cNvPr>
          <p:cNvSpPr>
            <a:spLocks noGrp="1"/>
          </p:cNvSpPr>
          <p:nvPr>
            <p:ph type="title"/>
          </p:nvPr>
        </p:nvSpPr>
        <p:spPr/>
        <p:txBody>
          <a:bodyPr>
            <a:normAutofit/>
          </a:bodyPr>
          <a:lstStyle/>
          <a:p>
            <a:pPr marR="0" rtl="0"/>
            <a:r>
              <a:rPr lang="en-US" b="1" i="0" u="none" strike="noStrike" kern="100" baseline="0" dirty="0">
                <a:latin typeface="Calibri" panose="020F0502020204030204" pitchFamily="34" charset="0"/>
              </a:rPr>
              <a:t>Role of Probability Theory</a:t>
            </a:r>
          </a:p>
        </p:txBody>
      </p:sp>
      <p:graphicFrame>
        <p:nvGraphicFramePr>
          <p:cNvPr id="5" name="Text Placeholder 2">
            <a:extLst>
              <a:ext uri="{FF2B5EF4-FFF2-40B4-BE49-F238E27FC236}">
                <a16:creationId xmlns:a16="http://schemas.microsoft.com/office/drawing/2014/main" id="{75B7D809-C680-628A-2C3B-EC7666CE2FF8}"/>
              </a:ext>
            </a:extLst>
          </p:cNvPr>
          <p:cNvGraphicFramePr>
            <a:graphicFrameLocks noGrp="1"/>
          </p:cNvGraphicFramePr>
          <p:nvPr>
            <p:ph idx="1"/>
            <p:extLst>
              <p:ext uri="{D42A27DB-BD31-4B8C-83A1-F6EECF244321}">
                <p14:modId xmlns:p14="http://schemas.microsoft.com/office/powerpoint/2010/main" val="43172600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955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36CF7-3D7A-BFEE-A62B-3FB5069652C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F7A481E9-BD6E-F3A0-5251-C3DD1E210088}"/>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Although closely related, they are not identical</a:t>
            </a:r>
          </a:p>
          <a:p>
            <a:pPr marR="0" lvl="0" rtl="0"/>
            <a:r>
              <a:rPr lang="en-US" sz="2800" b="0" i="0" u="none" strike="noStrike" kern="100" baseline="0" dirty="0">
                <a:latin typeface="Calibri" panose="020F0502020204030204" pitchFamily="34" charset="0"/>
              </a:rPr>
              <a:t>Probability is the “doctrine of chances”</a:t>
            </a:r>
          </a:p>
          <a:p>
            <a:pPr marR="0" lvl="1" rtl="0"/>
            <a:r>
              <a:rPr lang="en-US" sz="2400" b="0" i="0" u="none" strike="noStrike" kern="100" baseline="0" dirty="0">
                <a:latin typeface="Calibri" panose="020F0502020204030204" pitchFamily="34" charset="0"/>
              </a:rPr>
              <a:t>Tell you how </a:t>
            </a:r>
            <a:r>
              <a:rPr lang="en-US" sz="2400" b="0" i="1" u="none" strike="noStrike" kern="100" baseline="0" dirty="0">
                <a:latin typeface="Calibri" panose="020F0502020204030204" pitchFamily="34" charset="0"/>
              </a:rPr>
              <a:t>often</a:t>
            </a:r>
            <a:r>
              <a:rPr lang="en-US" sz="2400" b="0" i="0" u="none" strike="noStrike" kern="100" baseline="0" dirty="0">
                <a:latin typeface="Calibri" panose="020F0502020204030204" pitchFamily="34" charset="0"/>
              </a:rPr>
              <a:t> different kinds of events will happen</a:t>
            </a:r>
          </a:p>
          <a:p>
            <a:pPr marR="0" lvl="0" rtl="0"/>
            <a:r>
              <a:rPr lang="en-US" sz="2800" b="0" i="0" u="none" strike="noStrike" kern="100" baseline="0" dirty="0">
                <a:latin typeface="Calibri" panose="020F0502020204030204" pitchFamily="34" charset="0"/>
              </a:rPr>
              <a:t>Questions for probability theory</a:t>
            </a:r>
          </a:p>
          <a:p>
            <a:pPr marR="0" lvl="1" rtl="0"/>
            <a:r>
              <a:rPr lang="en-US" sz="2400" b="0" i="0" u="none" strike="noStrike" kern="100" baseline="0" dirty="0">
                <a:latin typeface="Calibri" panose="020F0502020204030204" pitchFamily="34" charset="0"/>
              </a:rPr>
              <a:t>What are the chances of a fair coin coming up heads 10 times in a row?</a:t>
            </a:r>
          </a:p>
          <a:p>
            <a:pPr marR="0" lvl="1" rtl="0"/>
            <a:r>
              <a:rPr lang="en-US" sz="2400" b="0" i="0" u="none" strike="noStrike" kern="100" baseline="0" dirty="0">
                <a:latin typeface="Calibri" panose="020F0502020204030204" pitchFamily="34" charset="0"/>
              </a:rPr>
              <a:t>If I roll a six sided dice twice, how likely is it that I’ll roll two sixes? </a:t>
            </a:r>
          </a:p>
          <a:p>
            <a:pPr marR="0" lvl="1" rtl="0"/>
            <a:r>
              <a:rPr lang="en-US" sz="2400" b="0" i="0" u="none" strike="noStrike" kern="100" baseline="0" dirty="0">
                <a:latin typeface="Calibri" panose="020F0502020204030204" pitchFamily="34" charset="0"/>
              </a:rPr>
              <a:t>How likely is it that five cards drawn from a perfectly shuffled deck will all be hearts? </a:t>
            </a:r>
          </a:p>
          <a:p>
            <a:pPr marR="0" lvl="1" rtl="0"/>
            <a:r>
              <a:rPr lang="en-US" sz="2400" b="0" i="0" u="none" strike="noStrike" kern="100" baseline="0" dirty="0">
                <a:latin typeface="Calibri" panose="020F0502020204030204" pitchFamily="34" charset="0"/>
              </a:rPr>
              <a:t>What are the chances that I will win the lottery? </a:t>
            </a:r>
          </a:p>
        </p:txBody>
      </p:sp>
    </p:spTree>
    <p:extLst>
      <p:ext uri="{BB962C8B-B14F-4D97-AF65-F5344CB8AC3E}">
        <p14:creationId xmlns:p14="http://schemas.microsoft.com/office/powerpoint/2010/main" val="324339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4633-A180-77A2-4BBB-99C15CF0F7EF}"/>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02AA2E55-5E1A-9EED-1EED-D93CA4955089}"/>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Each of the questions have something in common</a:t>
            </a:r>
          </a:p>
          <a:p>
            <a:pPr marR="0" lvl="1" rtl="0"/>
            <a:r>
              <a:rPr lang="en-US" sz="2000" b="0" i="0" u="none" strike="noStrike" kern="100" baseline="0" dirty="0">
                <a:latin typeface="Calibri" panose="020F0502020204030204" pitchFamily="34" charset="0"/>
              </a:rPr>
              <a:t>We know about a “truth of the world” </a:t>
            </a:r>
          </a:p>
          <a:p>
            <a:pPr marR="0" lvl="1" rtl="0"/>
            <a:r>
              <a:rPr lang="en-US" sz="2000" b="0" i="0" u="none" strike="noStrike" kern="100" baseline="0" dirty="0">
                <a:latin typeface="Calibri" panose="020F0502020204030204" pitchFamily="34" charset="0"/>
              </a:rPr>
              <a:t>The questions relate to the type of events that may happen</a:t>
            </a:r>
          </a:p>
          <a:p>
            <a:pPr marR="0" lvl="0" rtl="0"/>
            <a:r>
              <a:rPr lang="en-US" sz="2400" b="0" i="0" u="none" strike="noStrike" kern="100" baseline="0" dirty="0">
                <a:latin typeface="Calibri" panose="020F0502020204030204" pitchFamily="34" charset="0"/>
              </a:rPr>
              <a:t>What are the things that are “assumed” or known in the questions?</a:t>
            </a:r>
          </a:p>
          <a:p>
            <a:pPr marR="0" lvl="0" rtl="0"/>
            <a:r>
              <a:rPr lang="en-US" sz="2400" b="0" i="0" u="none" strike="noStrike" kern="100" baseline="0" dirty="0">
                <a:latin typeface="Calibri" panose="020F0502020204030204" pitchFamily="34" charset="0"/>
              </a:rPr>
              <a:t>They start with a known “model of the world” and then we use that to do calculations</a:t>
            </a:r>
          </a:p>
          <a:p>
            <a:pPr marR="0" lvl="0" rtl="0"/>
            <a:r>
              <a:rPr lang="en-US" sz="2400" b="0" i="0" u="none" strike="noStrike" kern="100" baseline="0" dirty="0">
                <a:latin typeface="Calibri" panose="020F0502020204030204" pitchFamily="34" charset="0"/>
              </a:rPr>
              <a:t>In probability theory, the model is known, but the data are not</a:t>
            </a:r>
          </a:p>
          <a:p>
            <a:pPr marR="0" lvl="0" rtl="0"/>
            <a:r>
              <a:rPr lang="en-US" sz="2400" b="0" i="0" u="none" strike="noStrike" kern="100" baseline="0" dirty="0">
                <a:latin typeface="Calibri" panose="020F0502020204030204" pitchFamily="34" charset="0"/>
              </a:rPr>
              <a:t>Statistical questions work the other way </a:t>
            </a:r>
          </a:p>
          <a:p>
            <a:pPr marR="0" lvl="1" rtl="0"/>
            <a:r>
              <a:rPr lang="en-US" sz="2000" b="0" i="0" u="none" strike="noStrike" kern="100" baseline="0" dirty="0">
                <a:latin typeface="Calibri" panose="020F0502020204030204" pitchFamily="34" charset="0"/>
              </a:rPr>
              <a:t>We do not know the truth, but we have the data</a:t>
            </a:r>
          </a:p>
        </p:txBody>
      </p:sp>
    </p:spTree>
    <p:extLst>
      <p:ext uri="{BB962C8B-B14F-4D97-AF65-F5344CB8AC3E}">
        <p14:creationId xmlns:p14="http://schemas.microsoft.com/office/powerpoint/2010/main" val="364121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5C75-2815-222F-D9FD-CBABB836AC17}"/>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Statistics – How are they different?</a:t>
            </a:r>
          </a:p>
        </p:txBody>
      </p:sp>
      <p:sp>
        <p:nvSpPr>
          <p:cNvPr id="3" name="Text Placeholder 2">
            <a:extLst>
              <a:ext uri="{FF2B5EF4-FFF2-40B4-BE49-F238E27FC236}">
                <a16:creationId xmlns:a16="http://schemas.microsoft.com/office/drawing/2014/main" id="{450B84BE-9BF0-1E14-8B59-6CEAFCFD50C1}"/>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Questions for statistics: </a:t>
            </a:r>
          </a:p>
          <a:p>
            <a:pPr marR="0" lvl="1" rtl="0"/>
            <a:r>
              <a:rPr lang="en-US" sz="2000" b="0" i="0" u="none" strike="noStrike" kern="100" baseline="0" dirty="0">
                <a:latin typeface="Calibri" panose="020F0502020204030204" pitchFamily="34" charset="0"/>
              </a:rPr>
              <a:t>If my friend flips a coin 10 times and gets 10 heads, are they trying to trick me?</a:t>
            </a:r>
          </a:p>
          <a:p>
            <a:pPr marR="0" lvl="1" rtl="0"/>
            <a:r>
              <a:rPr lang="en-US" sz="2000" b="0" i="0" u="none" strike="noStrike" kern="100" baseline="0" dirty="0">
                <a:latin typeface="Calibri" panose="020F0502020204030204" pitchFamily="34" charset="0"/>
              </a:rPr>
              <a:t>If 5 cards off the top of the deck are all hearts, how likely is it that the deck was shuffled?</a:t>
            </a:r>
          </a:p>
          <a:p>
            <a:pPr marR="0" lvl="1" rtl="0"/>
            <a:r>
              <a:rPr lang="en-US" sz="2000" b="0" i="0" u="none" strike="noStrike" kern="100" baseline="0" dirty="0">
                <a:latin typeface="Calibri" panose="020F0502020204030204" pitchFamily="34" charset="0"/>
              </a:rPr>
              <a:t>If the lottery commissioner’s spouse wins the lottery, how likely is it that the lottery was rigged?</a:t>
            </a:r>
          </a:p>
          <a:p>
            <a:pPr marR="0" lvl="0" rtl="0"/>
            <a:r>
              <a:rPr lang="en-US" sz="2400" b="0" i="0" u="none" strike="noStrike" kern="100" baseline="0" dirty="0">
                <a:latin typeface="Calibri" panose="020F0502020204030204" pitchFamily="34" charset="0"/>
              </a:rPr>
              <a:t>Again, we only have the data and we need to identify which “model of the world” we think is the most accurate </a:t>
            </a:r>
          </a:p>
          <a:p>
            <a:pPr marR="0" lvl="1" rtl="0"/>
            <a:r>
              <a:rPr lang="pt-BR" sz="2000" b="0" i="0" u="none" strike="noStrike" kern="100" baseline="0" dirty="0">
                <a:latin typeface="Calibri" panose="020F0502020204030204" pitchFamily="34" charset="0"/>
              </a:rPr>
              <a:t>Data: H H H H H H H H H H</a:t>
            </a:r>
          </a:p>
          <a:p>
            <a:pPr marR="0" lvl="1" rtl="0"/>
            <a:r>
              <a:rPr lang="en-US" sz="2000" b="0" i="0" u="none" strike="noStrike" kern="100" baseline="0" dirty="0">
                <a:latin typeface="Calibri" panose="020F0502020204030204" pitchFamily="34" charset="0"/>
              </a:rPr>
              <a:t>P(heads) = 0.5 </a:t>
            </a:r>
            <a:r>
              <a:rPr lang="en-US" sz="2000" b="0" i="1" u="none" strike="noStrike" kern="100" baseline="0" dirty="0">
                <a:latin typeface="Calibri" panose="020F0502020204030204" pitchFamily="34" charset="0"/>
              </a:rPr>
              <a:t>or</a:t>
            </a:r>
            <a:r>
              <a:rPr lang="en-US" sz="2000" b="0" i="0" u="none" strike="noStrike" kern="100" baseline="0" dirty="0">
                <a:latin typeface="Calibri" panose="020F0502020204030204" pitchFamily="34" charset="0"/>
              </a:rPr>
              <a:t> P(heads) </a:t>
            </a:r>
            <a:r>
              <a:rPr lang="en-US" sz="2000" b="0" i="0" u="none" strike="noStrike" kern="100" baseline="0" dirty="0">
                <a:latin typeface="Calibri Light" panose="020F0302020204030204" pitchFamily="34" charset="0"/>
              </a:rPr>
              <a:t>≠</a:t>
            </a:r>
            <a:r>
              <a:rPr lang="en-US" sz="2000" b="0" i="0" u="none" strike="noStrike" kern="100" baseline="0" dirty="0">
                <a:latin typeface="Calibri" panose="020F0502020204030204" pitchFamily="34" charset="0"/>
              </a:rPr>
              <a:t> 0.5</a:t>
            </a:r>
          </a:p>
          <a:p>
            <a:pPr marR="0" lvl="0" rtl="0"/>
            <a:r>
              <a:rPr lang="en-US" sz="2400" b="0" i="0" u="none" strike="noStrike" kern="100" baseline="0" dirty="0">
                <a:latin typeface="Calibri" panose="020F0502020204030204" pitchFamily="34" charset="0"/>
              </a:rPr>
              <a:t>The statistical inference problem is to figure out which of the probability models is correct (or the most correct)</a:t>
            </a:r>
          </a:p>
        </p:txBody>
      </p:sp>
    </p:spTree>
    <p:extLst>
      <p:ext uri="{BB962C8B-B14F-4D97-AF65-F5344CB8AC3E}">
        <p14:creationId xmlns:p14="http://schemas.microsoft.com/office/powerpoint/2010/main" val="190540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434AB-E99B-5F6B-F557-BAF4BFDA13C9}"/>
              </a:ext>
            </a:extLst>
          </p:cNvPr>
          <p:cNvSpPr>
            <a:spLocks noGrp="1"/>
          </p:cNvSpPr>
          <p:nvPr>
            <p:ph type="title"/>
          </p:nvPr>
        </p:nvSpPr>
        <p:spPr>
          <a:xfrm>
            <a:off x="492370" y="516835"/>
            <a:ext cx="3084844" cy="5772840"/>
          </a:xfrm>
        </p:spPr>
        <p:txBody>
          <a:bodyPr anchor="ctr">
            <a:normAutofit/>
          </a:bodyPr>
          <a:lstStyle/>
          <a:p>
            <a:pPr marR="0" rtl="0"/>
            <a:r>
              <a:rPr lang="en-US" b="1" i="0" u="none" strike="noStrike" kern="100" baseline="0" dirty="0">
                <a:solidFill>
                  <a:schemeClr val="tx1"/>
                </a:solidFill>
                <a:latin typeface="Calibri" panose="020F0502020204030204" pitchFamily="34" charset="0"/>
              </a:rPr>
              <a:t>Probability</a:t>
            </a:r>
          </a:p>
        </p:txBody>
      </p:sp>
      <p:graphicFrame>
        <p:nvGraphicFramePr>
          <p:cNvPr id="5" name="Text Placeholder 2">
            <a:extLst>
              <a:ext uri="{FF2B5EF4-FFF2-40B4-BE49-F238E27FC236}">
                <a16:creationId xmlns:a16="http://schemas.microsoft.com/office/drawing/2014/main" id="{7B0D201E-9366-98EA-BADD-D5BA3C9E0CC3}"/>
              </a:ext>
            </a:extLst>
          </p:cNvPr>
          <p:cNvGraphicFramePr>
            <a:graphicFrameLocks noGrp="1"/>
          </p:cNvGraphicFramePr>
          <p:nvPr>
            <p:ph idx="1"/>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1462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2EFB-3C42-B384-8A6D-1D7ED35C184C}"/>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 Frequentist Approach</a:t>
            </a:r>
          </a:p>
        </p:txBody>
      </p:sp>
      <p:sp>
        <p:nvSpPr>
          <p:cNvPr id="3" name="Text Placeholder 2">
            <a:extLst>
              <a:ext uri="{FF2B5EF4-FFF2-40B4-BE49-F238E27FC236}">
                <a16:creationId xmlns:a16="http://schemas.microsoft.com/office/drawing/2014/main" id="{6AA51B3B-0C4F-1C21-8B80-7ECAE40017D2}"/>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The more dominant one in our field</a:t>
            </a:r>
          </a:p>
          <a:p>
            <a:pPr marR="0" lvl="0" rtl="0"/>
            <a:r>
              <a:rPr lang="en-US" sz="2800" b="0" i="0" u="none" strike="noStrike" kern="100" baseline="0" dirty="0">
                <a:latin typeface="Calibri" panose="020F0502020204030204" pitchFamily="34" charset="0"/>
              </a:rPr>
              <a:t>Flipping a coin over and over again</a:t>
            </a:r>
          </a:p>
          <a:p>
            <a:pPr marR="0" lvl="1" rtl="0"/>
            <a:r>
              <a:rPr lang="en-US" sz="2400" b="0" i="0" u="none" strike="noStrike" kern="100" baseline="0" dirty="0">
                <a:latin typeface="Calibri" panose="020F0502020204030204" pitchFamily="34" charset="0"/>
              </a:rPr>
              <a:t>P(heads) = 0.5</a:t>
            </a:r>
          </a:p>
          <a:p>
            <a:pPr marR="0" lvl="1" rtl="0"/>
            <a:r>
              <a:rPr lang="pt-BR" sz="2400" b="0" i="0" u="none" strike="noStrike" kern="100" baseline="0" dirty="0">
                <a:latin typeface="Calibri" panose="020F0502020204030204" pitchFamily="34" charset="0"/>
              </a:rPr>
              <a:t>First 20 flips: T,H,H,H,H,T,T,H,H,H,H,T,H,H,T,T,T,T,T,H</a:t>
            </a:r>
          </a:p>
          <a:p>
            <a:pPr marR="0" lvl="1" rtl="0"/>
            <a:r>
              <a:rPr lang="en-US" sz="2400" b="0" i="0" u="none" strike="noStrike" kern="100" baseline="0" dirty="0">
                <a:latin typeface="Calibri" panose="020F0502020204030204" pitchFamily="34" charset="0"/>
              </a:rPr>
              <a:t>11/20 were Heads (55%)</a:t>
            </a:r>
          </a:p>
          <a:p>
            <a:pPr marR="0" lvl="1" rtl="0"/>
            <a:r>
              <a:rPr lang="en-US" sz="2400" b="0" i="0" u="none" strike="noStrike" kern="100" baseline="0" dirty="0">
                <a:latin typeface="Calibri" panose="020F0502020204030204" pitchFamily="34" charset="0"/>
              </a:rPr>
              <a:t>Calculate the proportion of heads at each flip (Number of Heads / Total Flips)</a:t>
            </a:r>
          </a:p>
        </p:txBody>
      </p:sp>
    </p:spTree>
    <p:extLst>
      <p:ext uri="{BB962C8B-B14F-4D97-AF65-F5344CB8AC3E}">
        <p14:creationId xmlns:p14="http://schemas.microsoft.com/office/powerpoint/2010/main" val="2938868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7A40E-3D98-BC27-A366-620202BE9D77}"/>
              </a:ext>
            </a:extLst>
          </p:cNvPr>
          <p:cNvSpPr>
            <a:spLocks noGrp="1"/>
          </p:cNvSpPr>
          <p:nvPr>
            <p:ph type="title"/>
          </p:nvPr>
        </p:nvSpPr>
        <p:spPr>
          <a:xfrm>
            <a:off x="492370" y="516835"/>
            <a:ext cx="3084844" cy="5772840"/>
          </a:xfrm>
        </p:spPr>
        <p:txBody>
          <a:bodyPr anchor="ctr">
            <a:normAutofit/>
          </a:bodyPr>
          <a:lstStyle/>
          <a:p>
            <a:pPr marR="0" rtl="0"/>
            <a:r>
              <a:rPr lang="en-US" sz="3600" b="1" i="0" u="none" strike="noStrike" kern="100" baseline="0" dirty="0">
                <a:solidFill>
                  <a:schemeClr val="tx1"/>
                </a:solidFill>
                <a:latin typeface="Calibri" panose="020F0502020204030204" pitchFamily="34" charset="0"/>
              </a:rPr>
              <a:t>Probability – Frequentist Approach</a:t>
            </a:r>
          </a:p>
        </p:txBody>
      </p:sp>
      <p:graphicFrame>
        <p:nvGraphicFramePr>
          <p:cNvPr id="5" name="Content Placeholder 4">
            <a:extLst>
              <a:ext uri="{FF2B5EF4-FFF2-40B4-BE49-F238E27FC236}">
                <a16:creationId xmlns:a16="http://schemas.microsoft.com/office/drawing/2014/main" id="{C16D2337-49D7-7810-F283-7BF96D697E33}"/>
              </a:ext>
            </a:extLst>
          </p:cNvPr>
          <p:cNvGraphicFramePr>
            <a:graphicFrameLocks noGrp="1"/>
          </p:cNvGraphicFramePr>
          <p:nvPr>
            <p:ph idx="1"/>
            <p:extLst>
              <p:ext uri="{D42A27DB-BD31-4B8C-83A1-F6EECF244321}">
                <p14:modId xmlns:p14="http://schemas.microsoft.com/office/powerpoint/2010/main" val="1060743288"/>
              </p:ext>
            </p:extLst>
          </p:nvPr>
        </p:nvGraphicFramePr>
        <p:xfrm>
          <a:off x="4189615" y="206362"/>
          <a:ext cx="7556268" cy="6518631"/>
        </p:xfrm>
        <a:graphic>
          <a:graphicData uri="http://schemas.openxmlformats.org/drawingml/2006/table">
            <a:tbl>
              <a:tblPr firstRow="1" firstCol="1" bandRow="1"/>
              <a:tblGrid>
                <a:gridCol w="1899702">
                  <a:extLst>
                    <a:ext uri="{9D8B030D-6E8A-4147-A177-3AD203B41FA5}">
                      <a16:colId xmlns:a16="http://schemas.microsoft.com/office/drawing/2014/main" val="380174770"/>
                    </a:ext>
                  </a:extLst>
                </a:gridCol>
                <a:gridCol w="1855540">
                  <a:extLst>
                    <a:ext uri="{9D8B030D-6E8A-4147-A177-3AD203B41FA5}">
                      <a16:colId xmlns:a16="http://schemas.microsoft.com/office/drawing/2014/main" val="3906824660"/>
                    </a:ext>
                  </a:extLst>
                </a:gridCol>
                <a:gridCol w="1900513">
                  <a:extLst>
                    <a:ext uri="{9D8B030D-6E8A-4147-A177-3AD203B41FA5}">
                      <a16:colId xmlns:a16="http://schemas.microsoft.com/office/drawing/2014/main" val="1479863624"/>
                    </a:ext>
                  </a:extLst>
                </a:gridCol>
                <a:gridCol w="1900513">
                  <a:extLst>
                    <a:ext uri="{9D8B030D-6E8A-4147-A177-3AD203B41FA5}">
                      <a16:colId xmlns:a16="http://schemas.microsoft.com/office/drawing/2014/main" val="1101545811"/>
                    </a:ext>
                  </a:extLst>
                </a:gridCol>
              </a:tblGrid>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Flip Number</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Coin Result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Number of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Proportion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07777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0.00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29846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32604"/>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96376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07615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0.80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84352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63031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46234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6409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379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26715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55755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71807"/>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68686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71961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88089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1708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72805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0.56</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0335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8980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0.55</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287980"/>
                  </a:ext>
                </a:extLst>
              </a:tr>
            </a:tbl>
          </a:graphicData>
        </a:graphic>
      </p:graphicFrame>
      <p:sp>
        <p:nvSpPr>
          <p:cNvPr id="3" name="Rectangle 2"/>
          <p:cNvSpPr/>
          <p:nvPr/>
        </p:nvSpPr>
        <p:spPr>
          <a:xfrm>
            <a:off x="3981796" y="847898"/>
            <a:ext cx="7930342" cy="595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6808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7A40E-3D98-BC27-A366-620202BE9D77}"/>
              </a:ext>
            </a:extLst>
          </p:cNvPr>
          <p:cNvSpPr>
            <a:spLocks noGrp="1"/>
          </p:cNvSpPr>
          <p:nvPr>
            <p:ph type="title"/>
          </p:nvPr>
        </p:nvSpPr>
        <p:spPr>
          <a:xfrm>
            <a:off x="492370" y="516835"/>
            <a:ext cx="3084844" cy="5772840"/>
          </a:xfrm>
        </p:spPr>
        <p:txBody>
          <a:bodyPr anchor="ctr">
            <a:normAutofit/>
          </a:bodyPr>
          <a:lstStyle/>
          <a:p>
            <a:pPr marR="0" rtl="0"/>
            <a:r>
              <a:rPr lang="en-US" sz="3600" b="1" i="0" u="none" strike="noStrike" kern="100" baseline="0" dirty="0">
                <a:solidFill>
                  <a:schemeClr val="tx1"/>
                </a:solidFill>
                <a:latin typeface="Calibri" panose="020F0502020204030204" pitchFamily="34" charset="0"/>
              </a:rPr>
              <a:t>Probability – Frequentist Approach</a:t>
            </a:r>
          </a:p>
        </p:txBody>
      </p:sp>
      <p:graphicFrame>
        <p:nvGraphicFramePr>
          <p:cNvPr id="5" name="Content Placeholder 4">
            <a:extLst>
              <a:ext uri="{FF2B5EF4-FFF2-40B4-BE49-F238E27FC236}">
                <a16:creationId xmlns:a16="http://schemas.microsoft.com/office/drawing/2014/main" id="{C16D2337-49D7-7810-F283-7BF96D697E33}"/>
              </a:ext>
            </a:extLst>
          </p:cNvPr>
          <p:cNvGraphicFramePr>
            <a:graphicFrameLocks noGrp="1"/>
          </p:cNvGraphicFramePr>
          <p:nvPr>
            <p:ph idx="1"/>
            <p:extLst>
              <p:ext uri="{D42A27DB-BD31-4B8C-83A1-F6EECF244321}">
                <p14:modId xmlns:p14="http://schemas.microsoft.com/office/powerpoint/2010/main" val="1060743288"/>
              </p:ext>
            </p:extLst>
          </p:nvPr>
        </p:nvGraphicFramePr>
        <p:xfrm>
          <a:off x="4189615" y="206362"/>
          <a:ext cx="7556268" cy="6518631"/>
        </p:xfrm>
        <a:graphic>
          <a:graphicData uri="http://schemas.openxmlformats.org/drawingml/2006/table">
            <a:tbl>
              <a:tblPr firstRow="1" firstCol="1" bandRow="1"/>
              <a:tblGrid>
                <a:gridCol w="1899702">
                  <a:extLst>
                    <a:ext uri="{9D8B030D-6E8A-4147-A177-3AD203B41FA5}">
                      <a16:colId xmlns:a16="http://schemas.microsoft.com/office/drawing/2014/main" val="380174770"/>
                    </a:ext>
                  </a:extLst>
                </a:gridCol>
                <a:gridCol w="1855540">
                  <a:extLst>
                    <a:ext uri="{9D8B030D-6E8A-4147-A177-3AD203B41FA5}">
                      <a16:colId xmlns:a16="http://schemas.microsoft.com/office/drawing/2014/main" val="3906824660"/>
                    </a:ext>
                  </a:extLst>
                </a:gridCol>
                <a:gridCol w="1900513">
                  <a:extLst>
                    <a:ext uri="{9D8B030D-6E8A-4147-A177-3AD203B41FA5}">
                      <a16:colId xmlns:a16="http://schemas.microsoft.com/office/drawing/2014/main" val="1479863624"/>
                    </a:ext>
                  </a:extLst>
                </a:gridCol>
                <a:gridCol w="1900513">
                  <a:extLst>
                    <a:ext uri="{9D8B030D-6E8A-4147-A177-3AD203B41FA5}">
                      <a16:colId xmlns:a16="http://schemas.microsoft.com/office/drawing/2014/main" val="1101545811"/>
                    </a:ext>
                  </a:extLst>
                </a:gridCol>
              </a:tblGrid>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Flip Number</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Coin Result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Number of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Proportion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07777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0.00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29846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32604"/>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96376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07615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0.80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84352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63031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46234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6409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379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26715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55755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71807"/>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68686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71961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88089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1708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72805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0.56</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0335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8980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0.55</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287980"/>
                  </a:ext>
                </a:extLst>
              </a:tr>
            </a:tbl>
          </a:graphicData>
        </a:graphic>
      </p:graphicFrame>
      <p:sp>
        <p:nvSpPr>
          <p:cNvPr id="3" name="Rectangle 2"/>
          <p:cNvSpPr/>
          <p:nvPr/>
        </p:nvSpPr>
        <p:spPr>
          <a:xfrm>
            <a:off x="3981796" y="1155468"/>
            <a:ext cx="7930342" cy="5702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9710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7A40E-3D98-BC27-A366-620202BE9D77}"/>
              </a:ext>
            </a:extLst>
          </p:cNvPr>
          <p:cNvSpPr>
            <a:spLocks noGrp="1"/>
          </p:cNvSpPr>
          <p:nvPr>
            <p:ph type="title"/>
          </p:nvPr>
        </p:nvSpPr>
        <p:spPr>
          <a:xfrm>
            <a:off x="492370" y="516835"/>
            <a:ext cx="3084844" cy="5772840"/>
          </a:xfrm>
        </p:spPr>
        <p:txBody>
          <a:bodyPr anchor="ctr">
            <a:normAutofit/>
          </a:bodyPr>
          <a:lstStyle/>
          <a:p>
            <a:pPr marR="0" rtl="0"/>
            <a:r>
              <a:rPr lang="en-US" sz="3600" b="1" i="0" u="none" strike="noStrike" kern="100" baseline="0" dirty="0">
                <a:solidFill>
                  <a:schemeClr val="tx1"/>
                </a:solidFill>
                <a:latin typeface="Calibri" panose="020F0502020204030204" pitchFamily="34" charset="0"/>
              </a:rPr>
              <a:t>Probability – Frequentist Approach</a:t>
            </a:r>
          </a:p>
        </p:txBody>
      </p:sp>
      <p:graphicFrame>
        <p:nvGraphicFramePr>
          <p:cNvPr id="5" name="Content Placeholder 4">
            <a:extLst>
              <a:ext uri="{FF2B5EF4-FFF2-40B4-BE49-F238E27FC236}">
                <a16:creationId xmlns:a16="http://schemas.microsoft.com/office/drawing/2014/main" id="{C16D2337-49D7-7810-F283-7BF96D697E33}"/>
              </a:ext>
            </a:extLst>
          </p:cNvPr>
          <p:cNvGraphicFramePr>
            <a:graphicFrameLocks noGrp="1"/>
          </p:cNvGraphicFramePr>
          <p:nvPr>
            <p:ph idx="1"/>
            <p:extLst>
              <p:ext uri="{D42A27DB-BD31-4B8C-83A1-F6EECF244321}">
                <p14:modId xmlns:p14="http://schemas.microsoft.com/office/powerpoint/2010/main" val="1060743288"/>
              </p:ext>
            </p:extLst>
          </p:nvPr>
        </p:nvGraphicFramePr>
        <p:xfrm>
          <a:off x="4189615" y="206362"/>
          <a:ext cx="7556268" cy="6518631"/>
        </p:xfrm>
        <a:graphic>
          <a:graphicData uri="http://schemas.openxmlformats.org/drawingml/2006/table">
            <a:tbl>
              <a:tblPr firstRow="1" firstCol="1" bandRow="1"/>
              <a:tblGrid>
                <a:gridCol w="1899702">
                  <a:extLst>
                    <a:ext uri="{9D8B030D-6E8A-4147-A177-3AD203B41FA5}">
                      <a16:colId xmlns:a16="http://schemas.microsoft.com/office/drawing/2014/main" val="380174770"/>
                    </a:ext>
                  </a:extLst>
                </a:gridCol>
                <a:gridCol w="1855540">
                  <a:extLst>
                    <a:ext uri="{9D8B030D-6E8A-4147-A177-3AD203B41FA5}">
                      <a16:colId xmlns:a16="http://schemas.microsoft.com/office/drawing/2014/main" val="3906824660"/>
                    </a:ext>
                  </a:extLst>
                </a:gridCol>
                <a:gridCol w="1900513">
                  <a:extLst>
                    <a:ext uri="{9D8B030D-6E8A-4147-A177-3AD203B41FA5}">
                      <a16:colId xmlns:a16="http://schemas.microsoft.com/office/drawing/2014/main" val="1479863624"/>
                    </a:ext>
                  </a:extLst>
                </a:gridCol>
                <a:gridCol w="1900513">
                  <a:extLst>
                    <a:ext uri="{9D8B030D-6E8A-4147-A177-3AD203B41FA5}">
                      <a16:colId xmlns:a16="http://schemas.microsoft.com/office/drawing/2014/main" val="1101545811"/>
                    </a:ext>
                  </a:extLst>
                </a:gridCol>
              </a:tblGrid>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Flip Number</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Coin Result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Number of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Proportion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07777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0.00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29846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32604"/>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96376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07615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0.80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84352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63031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46234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6409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379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26715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55755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71807"/>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68686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71961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88089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1708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72805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0.56</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0335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8980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0.55</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287980"/>
                  </a:ext>
                </a:extLst>
              </a:tr>
            </a:tbl>
          </a:graphicData>
        </a:graphic>
      </p:graphicFrame>
      <p:sp>
        <p:nvSpPr>
          <p:cNvPr id="3" name="Rectangle 2"/>
          <p:cNvSpPr/>
          <p:nvPr/>
        </p:nvSpPr>
        <p:spPr>
          <a:xfrm>
            <a:off x="3981796" y="1479665"/>
            <a:ext cx="7930342" cy="52453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061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67EC-E5E2-366B-EE37-D01B307C4D00}"/>
              </a:ext>
            </a:extLst>
          </p:cNvPr>
          <p:cNvSpPr>
            <a:spLocks noGrp="1"/>
          </p:cNvSpPr>
          <p:nvPr>
            <p:ph type="title"/>
          </p:nvPr>
        </p:nvSpPr>
        <p:spPr/>
        <p:txBody>
          <a:bodyPr>
            <a:normAutofit/>
          </a:bodyPr>
          <a:lstStyle/>
          <a:p>
            <a:pPr marR="0" rtl="0"/>
            <a:r>
              <a:rPr lang="en-US" b="1" i="0" u="none" strike="noStrike" kern="100" baseline="0" dirty="0">
                <a:latin typeface="Calibri" panose="020F0502020204030204" pitchFamily="34" charset="0"/>
              </a:rPr>
              <a:t>“When you make assumptions you make an…”</a:t>
            </a:r>
          </a:p>
        </p:txBody>
      </p:sp>
      <p:graphicFrame>
        <p:nvGraphicFramePr>
          <p:cNvPr id="5" name="Text Placeholder 2">
            <a:extLst>
              <a:ext uri="{FF2B5EF4-FFF2-40B4-BE49-F238E27FC236}">
                <a16:creationId xmlns:a16="http://schemas.microsoft.com/office/drawing/2014/main" id="{805C4AC1-CD76-112C-BC63-263DA09284DC}"/>
              </a:ext>
            </a:extLst>
          </p:cNvPr>
          <p:cNvGraphicFramePr>
            <a:graphicFrameLocks noGrp="1"/>
          </p:cNvGraphicFramePr>
          <p:nvPr>
            <p:ph idx="1"/>
            <p:extLst>
              <p:ext uri="{D42A27DB-BD31-4B8C-83A1-F6EECF244321}">
                <p14:modId xmlns:p14="http://schemas.microsoft.com/office/powerpoint/2010/main" val="53282794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808892" y="4018083"/>
            <a:ext cx="10805746" cy="170570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3182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7A40E-3D98-BC27-A366-620202BE9D77}"/>
              </a:ext>
            </a:extLst>
          </p:cNvPr>
          <p:cNvSpPr>
            <a:spLocks noGrp="1"/>
          </p:cNvSpPr>
          <p:nvPr>
            <p:ph type="title"/>
          </p:nvPr>
        </p:nvSpPr>
        <p:spPr>
          <a:xfrm>
            <a:off x="492370" y="516835"/>
            <a:ext cx="3084844" cy="5772840"/>
          </a:xfrm>
        </p:spPr>
        <p:txBody>
          <a:bodyPr anchor="ctr">
            <a:normAutofit/>
          </a:bodyPr>
          <a:lstStyle/>
          <a:p>
            <a:pPr marR="0" rtl="0"/>
            <a:r>
              <a:rPr lang="en-US" sz="3600" b="1" i="0" u="none" strike="noStrike" kern="100" baseline="0" dirty="0">
                <a:solidFill>
                  <a:schemeClr val="tx1"/>
                </a:solidFill>
                <a:latin typeface="Calibri" panose="020F0502020204030204" pitchFamily="34" charset="0"/>
              </a:rPr>
              <a:t>Probability – Frequentist Approach</a:t>
            </a:r>
          </a:p>
        </p:txBody>
      </p:sp>
      <p:graphicFrame>
        <p:nvGraphicFramePr>
          <p:cNvPr id="5" name="Content Placeholder 4">
            <a:extLst>
              <a:ext uri="{FF2B5EF4-FFF2-40B4-BE49-F238E27FC236}">
                <a16:creationId xmlns:a16="http://schemas.microsoft.com/office/drawing/2014/main" id="{C16D2337-49D7-7810-F283-7BF96D697E33}"/>
              </a:ext>
            </a:extLst>
          </p:cNvPr>
          <p:cNvGraphicFramePr>
            <a:graphicFrameLocks noGrp="1"/>
          </p:cNvGraphicFramePr>
          <p:nvPr>
            <p:ph idx="1"/>
            <p:extLst>
              <p:ext uri="{D42A27DB-BD31-4B8C-83A1-F6EECF244321}">
                <p14:modId xmlns:p14="http://schemas.microsoft.com/office/powerpoint/2010/main" val="1060743288"/>
              </p:ext>
            </p:extLst>
          </p:nvPr>
        </p:nvGraphicFramePr>
        <p:xfrm>
          <a:off x="4189615" y="206362"/>
          <a:ext cx="7556268" cy="6518631"/>
        </p:xfrm>
        <a:graphic>
          <a:graphicData uri="http://schemas.openxmlformats.org/drawingml/2006/table">
            <a:tbl>
              <a:tblPr firstRow="1" firstCol="1" bandRow="1"/>
              <a:tblGrid>
                <a:gridCol w="1899702">
                  <a:extLst>
                    <a:ext uri="{9D8B030D-6E8A-4147-A177-3AD203B41FA5}">
                      <a16:colId xmlns:a16="http://schemas.microsoft.com/office/drawing/2014/main" val="380174770"/>
                    </a:ext>
                  </a:extLst>
                </a:gridCol>
                <a:gridCol w="1855540">
                  <a:extLst>
                    <a:ext uri="{9D8B030D-6E8A-4147-A177-3AD203B41FA5}">
                      <a16:colId xmlns:a16="http://schemas.microsoft.com/office/drawing/2014/main" val="3906824660"/>
                    </a:ext>
                  </a:extLst>
                </a:gridCol>
                <a:gridCol w="1900513">
                  <a:extLst>
                    <a:ext uri="{9D8B030D-6E8A-4147-A177-3AD203B41FA5}">
                      <a16:colId xmlns:a16="http://schemas.microsoft.com/office/drawing/2014/main" val="1479863624"/>
                    </a:ext>
                  </a:extLst>
                </a:gridCol>
                <a:gridCol w="1900513">
                  <a:extLst>
                    <a:ext uri="{9D8B030D-6E8A-4147-A177-3AD203B41FA5}">
                      <a16:colId xmlns:a16="http://schemas.microsoft.com/office/drawing/2014/main" val="1101545811"/>
                    </a:ext>
                  </a:extLst>
                </a:gridCol>
              </a:tblGrid>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Flip Number</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Coin Result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Number of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Proportion Heads</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07777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0.00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29846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32604"/>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96376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07615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0.80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84352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63031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46234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864092"/>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3379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26715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557551"/>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12</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71807"/>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686860"/>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14</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0.71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71961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15</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88089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16</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0.63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1708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17</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7280575"/>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18</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0.56</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03358"/>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19</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T</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0.53</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89803"/>
                  </a:ext>
                </a:extLst>
              </a:tr>
              <a:tr h="310411">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20</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H</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a:effectLst/>
                          <a:latin typeface="Calibri" panose="020F0502020204030204" pitchFamily="34" charset="0"/>
                          <a:ea typeface="Times New Roman" panose="02020603050405020304" pitchFamily="18" charset="0"/>
                          <a:cs typeface="Times New Roman" panose="02020603050405020304" pitchFamily="18" charset="0"/>
                        </a:rPr>
                        <a:t>11</a:t>
                      </a:r>
                      <a:endParaRPr lang="en-US" sz="3200" b="0" i="0" u="none" strike="noStrike">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200"/>
                        </a:spcBef>
                        <a:spcAft>
                          <a:spcPts val="0"/>
                        </a:spcAft>
                      </a:pPr>
                      <a:r>
                        <a:rPr lang="en-US" sz="1800" b="1" i="0" u="none" strike="noStrike" kern="100" dirty="0">
                          <a:effectLst/>
                          <a:latin typeface="Calibri" panose="020F0502020204030204" pitchFamily="34" charset="0"/>
                          <a:ea typeface="Times New Roman" panose="02020603050405020304" pitchFamily="18" charset="0"/>
                          <a:cs typeface="Times New Roman" panose="02020603050405020304" pitchFamily="18" charset="0"/>
                        </a:rPr>
                        <a:t>0.55</a:t>
                      </a:r>
                      <a:endParaRPr lang="en-US" sz="3200" b="0" i="0" u="none" strike="noStrike" dirty="0">
                        <a:effectLst/>
                        <a:latin typeface="Arial" panose="020B0604020202020204" pitchFamily="34" charset="0"/>
                      </a:endParaRPr>
                    </a:p>
                  </a:txBody>
                  <a:tcPr marL="78977" marR="78977" marT="10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287980"/>
                  </a:ext>
                </a:extLst>
              </a:tr>
            </a:tbl>
          </a:graphicData>
        </a:graphic>
      </p:graphicFrame>
      <mc:AlternateContent xmlns:mc="http://schemas.openxmlformats.org/markup-compatibility/2006" xmlns:a14="http://schemas.microsoft.com/office/drawing/2010/main">
        <mc:Choice Requires="a14">
          <p:sp>
            <p:nvSpPr>
              <p:cNvPr id="3" name="TextBox 2"/>
              <p:cNvSpPr txBox="1"/>
              <p:nvPr/>
            </p:nvSpPr>
            <p:spPr>
              <a:xfrm>
                <a:off x="623454" y="4663441"/>
                <a:ext cx="2576945" cy="584775"/>
              </a:xfrm>
              <a:prstGeom prst="rect">
                <a:avLst/>
              </a:prstGeom>
              <a:noFill/>
            </p:spPr>
            <p:txBody>
              <a:bodyPr wrap="square" rtlCol="0">
                <a:spAutoFit/>
              </a:bodyPr>
              <a:lstStyle/>
              <a:p>
                <a14:m>
                  <m:oMath xmlns:m="http://schemas.openxmlformats.org/officeDocument/2006/math">
                    <m:r>
                      <a:rPr lang="en-US" sz="3200" b="0" i="1" smtClean="0">
                        <a:latin typeface="Cambria Math" panose="02040503050406030204" pitchFamily="18" charset="0"/>
                      </a:rPr>
                      <m:t>𝐴𝑠</m:t>
                    </m:r>
                    <m:r>
                      <a:rPr lang="en-US" sz="3200" b="0" i="1" smtClean="0">
                        <a:latin typeface="Cambria Math" panose="02040503050406030204" pitchFamily="18" charset="0"/>
                      </a:rPr>
                      <m:t> </m:t>
                    </m:r>
                    <m:r>
                      <a:rPr lang="en-US" sz="3200" b="0" i="1" smtClean="0">
                        <a:latin typeface="Cambria Math" panose="02040503050406030204" pitchFamily="18" charset="0"/>
                      </a:rPr>
                      <m:t>𝑁</m:t>
                    </m:r>
                    <m:r>
                      <a:rPr lang="en-US" sz="3200" b="0" i="1" smtClean="0">
                        <a:latin typeface="Cambria Math" panose="02040503050406030204" pitchFamily="18" charset="0"/>
                      </a:rPr>
                      <m:t>→∞</m:t>
                    </m:r>
                  </m:oMath>
                </a14:m>
                <a:r>
                  <a:rPr lang="en-US" sz="3200" dirty="0">
                    <a:sym typeface="Wingdings" panose="05000000000000000000" pitchFamily="2" charset="2"/>
                  </a:rPr>
                  <a:t> </a:t>
                </a:r>
                <a:endParaRPr lang="en-US" sz="3200" dirty="0"/>
              </a:p>
            </p:txBody>
          </p:sp>
        </mc:Choice>
        <mc:Fallback xmlns="">
          <p:sp>
            <p:nvSpPr>
              <p:cNvPr id="3" name="TextBox 2"/>
              <p:cNvSpPr txBox="1">
                <a:spLocks noRot="1" noChangeAspect="1" noMove="1" noResize="1" noEditPoints="1" noAdjustHandles="1" noChangeArrowheads="1" noChangeShapeType="1" noTextEdit="1"/>
              </p:cNvSpPr>
              <p:nvPr/>
            </p:nvSpPr>
            <p:spPr>
              <a:xfrm>
                <a:off x="623454" y="4663441"/>
                <a:ext cx="2576945" cy="584775"/>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45206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e digital binary data on a screen">
            <a:extLst>
              <a:ext uri="{FF2B5EF4-FFF2-40B4-BE49-F238E27FC236}">
                <a16:creationId xmlns:a16="http://schemas.microsoft.com/office/drawing/2014/main" id="{95A1C360-C67C-607B-A4F3-C8B7DA15F951}"/>
              </a:ext>
            </a:extLst>
          </p:cNvPr>
          <p:cNvPicPr>
            <a:picLocks noChangeAspect="1"/>
          </p:cNvPicPr>
          <p:nvPr/>
        </p:nvPicPr>
        <p:blipFill rotWithShape="1">
          <a:blip r:embed="rId2">
            <a:duotone>
              <a:schemeClr val="bg2">
                <a:shade val="45000"/>
                <a:satMod val="135000"/>
              </a:schemeClr>
              <a:prstClr val="white"/>
            </a:duotone>
            <a:alphaModFix amt="35000"/>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A7BD3B01-08C6-E80F-129F-7B0FCF92B5BD}"/>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sz="8000">
                <a:solidFill>
                  <a:schemeClr val="tx1">
                    <a:lumMod val="85000"/>
                    <a:lumOff val="15000"/>
                  </a:schemeClr>
                </a:solidFill>
              </a:rPr>
              <a:t>Look to R for simulation</a:t>
            </a:r>
          </a:p>
        </p:txBody>
      </p:sp>
    </p:spTree>
    <p:extLst>
      <p:ext uri="{BB962C8B-B14F-4D97-AF65-F5344CB8AC3E}">
        <p14:creationId xmlns:p14="http://schemas.microsoft.com/office/powerpoint/2010/main" val="1947465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6212-C61C-FBD3-B0B6-284E5670A08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 Frequentist Approach</a:t>
            </a:r>
          </a:p>
        </p:txBody>
      </p:sp>
      <p:sp>
        <p:nvSpPr>
          <p:cNvPr id="3" name="Text Placeholder 2">
            <a:extLst>
              <a:ext uri="{FF2B5EF4-FFF2-40B4-BE49-F238E27FC236}">
                <a16:creationId xmlns:a16="http://schemas.microsoft.com/office/drawing/2014/main" id="{85525600-1483-566B-6EA9-C185A116A44D}"/>
              </a:ext>
            </a:extLst>
          </p:cNvPr>
          <p:cNvSpPr>
            <a:spLocks noGrp="1"/>
          </p:cNvSpPr>
          <p:nvPr>
            <p:ph idx="1"/>
          </p:nvPr>
        </p:nvSpPr>
        <p:spPr>
          <a:xfrm>
            <a:off x="315884" y="1845734"/>
            <a:ext cx="11704320" cy="4023360"/>
          </a:xfrm>
        </p:spPr>
        <p:txBody>
          <a:bodyPr>
            <a:normAutofit fontScale="92500" lnSpcReduction="10000"/>
          </a:bodyPr>
          <a:lstStyle/>
          <a:p>
            <a:pPr marR="0" lvl="0" rtl="0"/>
            <a:r>
              <a:rPr lang="en-US" sz="2800" b="0" i="0" u="none" strike="noStrike" kern="100" baseline="0" dirty="0">
                <a:latin typeface="Calibri" panose="020F0502020204030204" pitchFamily="34" charset="0"/>
              </a:rPr>
              <a:t>Pros</a:t>
            </a:r>
          </a:p>
          <a:p>
            <a:pPr marR="0" lvl="1" rtl="0"/>
            <a:r>
              <a:rPr lang="en-US" sz="2400" b="0" i="0" u="none" strike="noStrike" kern="100" baseline="0" dirty="0">
                <a:latin typeface="Calibri" panose="020F0502020204030204" pitchFamily="34" charset="0"/>
              </a:rPr>
              <a:t>Objective: the probability of an event is grounded in the world &amp; exist in the physical universe</a:t>
            </a:r>
          </a:p>
          <a:p>
            <a:pPr marR="0" lvl="1" rtl="0"/>
            <a:r>
              <a:rPr lang="en-US" sz="2400" b="0" i="0" u="none" strike="noStrike" kern="100" baseline="0" dirty="0">
                <a:latin typeface="Calibri" panose="020F0502020204030204" pitchFamily="34" charset="0"/>
              </a:rPr>
              <a:t>Unambiguous: two people can watch the same sequence of events and will come up with the same answer</a:t>
            </a:r>
          </a:p>
          <a:p>
            <a:pPr marR="0" lvl="0" rtl="0"/>
            <a:r>
              <a:rPr lang="en-US" sz="2800" b="0" i="0" u="none" strike="noStrike" kern="100" baseline="0" dirty="0">
                <a:latin typeface="Calibri" panose="020F0502020204030204" pitchFamily="34" charset="0"/>
              </a:rPr>
              <a:t>Cons</a:t>
            </a:r>
          </a:p>
          <a:p>
            <a:pPr marR="0" lvl="1" rtl="0"/>
            <a:r>
              <a:rPr lang="en-US" sz="2400" b="0" i="0" u="none" strike="noStrike" kern="100" baseline="0" dirty="0">
                <a:latin typeface="Calibri" panose="020F0502020204030204" pitchFamily="34" charset="0"/>
              </a:rPr>
              <a:t>Infinity: not possible in the physical world</a:t>
            </a:r>
          </a:p>
          <a:p>
            <a:pPr marR="0" lvl="2" rtl="0"/>
            <a:r>
              <a:rPr lang="en-US" sz="1800" b="0" i="0" u="none" strike="noStrike" kern="100" baseline="0" dirty="0">
                <a:latin typeface="Calibri" panose="020F0502020204030204" pitchFamily="34" charset="0"/>
              </a:rPr>
              <a:t>What would happen if we flipped a coin an infinite amount of times?</a:t>
            </a:r>
          </a:p>
          <a:p>
            <a:pPr marR="0" lvl="1" rtl="0"/>
            <a:r>
              <a:rPr lang="en-US" sz="2400" b="0" i="0" u="none" strike="noStrike" kern="100" baseline="0" dirty="0">
                <a:latin typeface="Calibri" panose="020F0502020204030204" pitchFamily="34" charset="0"/>
              </a:rPr>
              <a:t>Narrow in scope: although we want to make statements about a single event, we typically are forbidden (see above point about infinity)</a:t>
            </a:r>
          </a:p>
          <a:p>
            <a:pPr marR="0" lvl="2" rtl="0"/>
            <a:r>
              <a:rPr lang="en-US" sz="1800" b="0" i="0" u="none" strike="noStrike" kern="100" baseline="0" dirty="0">
                <a:latin typeface="Calibri" panose="020F0502020204030204" pitchFamily="34" charset="0"/>
              </a:rPr>
              <a:t>Example: There is a 60% chance that it will rain on Wednesday in Rochester.</a:t>
            </a:r>
          </a:p>
          <a:p>
            <a:pPr marR="0" lvl="2" rtl="0"/>
            <a:r>
              <a:rPr lang="en-US" sz="1800" b="0" i="0" u="none" strike="noStrike" kern="100" baseline="0" dirty="0">
                <a:latin typeface="Calibri" panose="020F0502020204030204" pitchFamily="34" charset="0"/>
              </a:rPr>
              <a:t>“There is a category of days for which I predict a 60% chance of rain, and if we look only across those days for which I make this prediction, then on 60% of those days it will actually rain”</a:t>
            </a:r>
          </a:p>
        </p:txBody>
      </p:sp>
    </p:spTree>
    <p:extLst>
      <p:ext uri="{BB962C8B-B14F-4D97-AF65-F5344CB8AC3E}">
        <p14:creationId xmlns:p14="http://schemas.microsoft.com/office/powerpoint/2010/main" val="352569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549E2-DBA0-F04A-1A60-AD77CC52C9EF}"/>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 Bayesian Approach</a:t>
            </a:r>
          </a:p>
        </p:txBody>
      </p:sp>
      <p:sp>
        <p:nvSpPr>
          <p:cNvPr id="3" name="Text Placeholder 2">
            <a:extLst>
              <a:ext uri="{FF2B5EF4-FFF2-40B4-BE49-F238E27FC236}">
                <a16:creationId xmlns:a16="http://schemas.microsoft.com/office/drawing/2014/main" id="{B63B29D1-FEF7-DF75-D1EE-BD500A02570B}"/>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Probability of an event as the degree of belief </a:t>
            </a:r>
          </a:p>
          <a:p>
            <a:pPr marR="0" lvl="0" rtl="0"/>
            <a:r>
              <a:rPr lang="en-US" sz="2800" b="0" i="0" u="none" strike="noStrike" kern="100" baseline="0" dirty="0">
                <a:latin typeface="Calibri" panose="020F0502020204030204" pitchFamily="34" charset="0"/>
              </a:rPr>
              <a:t>Probabilities don’t exist in the world, but in the thoughts and assumptions of the people</a:t>
            </a:r>
          </a:p>
          <a:p>
            <a:pPr marR="0" lvl="0" rtl="0"/>
            <a:r>
              <a:rPr lang="en-US" sz="2800" b="0" i="0" u="none" strike="noStrike" kern="100" baseline="0" dirty="0">
                <a:latin typeface="Calibri" panose="020F0502020204030204" pitchFamily="34" charset="0"/>
              </a:rPr>
              <a:t>What do we mean by “degree of belief?”</a:t>
            </a:r>
          </a:p>
          <a:p>
            <a:pPr marR="0" lvl="1" rtl="0"/>
            <a:r>
              <a:rPr lang="en-US" sz="2400" b="0" i="0" u="none" strike="noStrike" kern="100" baseline="0" dirty="0">
                <a:latin typeface="Calibri" panose="020F0502020204030204" pitchFamily="34" charset="0"/>
              </a:rPr>
              <a:t>“Rational Gambling”</a:t>
            </a:r>
          </a:p>
        </p:txBody>
      </p:sp>
    </p:spTree>
    <p:extLst>
      <p:ext uri="{BB962C8B-B14F-4D97-AF65-F5344CB8AC3E}">
        <p14:creationId xmlns:p14="http://schemas.microsoft.com/office/powerpoint/2010/main" val="4183566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1E9F5-B5F2-7C41-1E7B-E3A16BCF56A0}"/>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 Bayesian Approach</a:t>
            </a:r>
          </a:p>
        </p:txBody>
      </p:sp>
      <p:sp>
        <p:nvSpPr>
          <p:cNvPr id="3" name="Text Placeholder 2">
            <a:extLst>
              <a:ext uri="{FF2B5EF4-FFF2-40B4-BE49-F238E27FC236}">
                <a16:creationId xmlns:a16="http://schemas.microsoft.com/office/drawing/2014/main" id="{D23ECA73-D2CA-BA93-CDD9-1C81E978BAF4}"/>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Would you bet $5 on this? You will lose it all if you are incorrect. </a:t>
            </a:r>
          </a:p>
          <a:p>
            <a:pPr marR="0" lvl="1" rtl="0"/>
            <a:r>
              <a:rPr lang="en-US" sz="2000" b="0" i="0" u="none" strike="noStrike" kern="100" baseline="0" dirty="0">
                <a:latin typeface="Calibri" panose="020F0502020204030204" pitchFamily="34" charset="0"/>
              </a:rPr>
              <a:t>I have a 75% chance of making the shot.</a:t>
            </a:r>
          </a:p>
          <a:p>
            <a:pPr marR="0" lvl="1" rtl="0"/>
            <a:r>
              <a:rPr lang="en-US" sz="2000" b="0" i="0" u="none" strike="noStrike" kern="100" baseline="0" dirty="0">
                <a:latin typeface="Calibri" panose="020F0502020204030204" pitchFamily="34" charset="0"/>
              </a:rPr>
              <a:t>I have a 45% chance of making the shot. </a:t>
            </a:r>
          </a:p>
          <a:p>
            <a:pPr marR="0" lvl="1" rtl="0"/>
            <a:r>
              <a:rPr lang="en-US" sz="2000" b="0" i="0" u="none" strike="noStrike" kern="100" baseline="0" dirty="0">
                <a:latin typeface="Calibri" panose="020F0502020204030204" pitchFamily="34" charset="0"/>
              </a:rPr>
              <a:t>“Subjective probability” in terms of the bets you are willing to take</a:t>
            </a:r>
          </a:p>
          <a:p>
            <a:pPr marR="0" lvl="0" rtl="0"/>
            <a:r>
              <a:rPr lang="en-US" sz="2400" b="0" i="0" u="none" strike="noStrike" kern="100" baseline="0" dirty="0">
                <a:latin typeface="Calibri" panose="020F0502020204030204" pitchFamily="34" charset="0"/>
              </a:rPr>
              <a:t>This allows researchers to bring previous knowledge to assign probabilities to a single event</a:t>
            </a:r>
          </a:p>
          <a:p>
            <a:pPr marR="0" lvl="1" rtl="0"/>
            <a:r>
              <a:rPr lang="en-US" sz="2000" b="0" i="0" u="none" strike="noStrike" kern="100" baseline="0" dirty="0">
                <a:latin typeface="Calibri" panose="020F0502020204030204" pitchFamily="34" charset="0"/>
              </a:rPr>
              <a:t>They do not only need to be repeatable</a:t>
            </a:r>
          </a:p>
          <a:p>
            <a:pPr marR="0" lvl="0" rtl="0"/>
            <a:r>
              <a:rPr lang="en-US" sz="2400" b="1" i="1" u="none" strike="noStrike" kern="100" baseline="0" dirty="0">
                <a:latin typeface="Calibri" panose="020F0502020204030204" pitchFamily="34" charset="0"/>
              </a:rPr>
              <a:t>However,</a:t>
            </a:r>
            <a:r>
              <a:rPr lang="en-US" sz="2400" b="0" i="0" u="none" strike="noStrike" kern="100" baseline="0" dirty="0">
                <a:latin typeface="Calibri" panose="020F0502020204030204" pitchFamily="34" charset="0"/>
              </a:rPr>
              <a:t> this means that this approach cannot be purely objective</a:t>
            </a:r>
          </a:p>
        </p:txBody>
      </p:sp>
    </p:spTree>
    <p:extLst>
      <p:ext uri="{BB962C8B-B14F-4D97-AF65-F5344CB8AC3E}">
        <p14:creationId xmlns:p14="http://schemas.microsoft.com/office/powerpoint/2010/main" val="32727166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59EDD-F7B5-20C1-B1CF-EF9135730DF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Frequentist vs. Bayesian Approach</a:t>
            </a:r>
          </a:p>
        </p:txBody>
      </p:sp>
      <p:sp>
        <p:nvSpPr>
          <p:cNvPr id="3" name="Text Placeholder 2">
            <a:extLst>
              <a:ext uri="{FF2B5EF4-FFF2-40B4-BE49-F238E27FC236}">
                <a16:creationId xmlns:a16="http://schemas.microsoft.com/office/drawing/2014/main" id="{BFE512BD-938E-B109-A84A-7070AD1295A6}"/>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Which is </a:t>
            </a:r>
            <a:r>
              <a:rPr lang="en-US" sz="2800" b="0" i="1" u="none" strike="noStrike" kern="100" baseline="0" dirty="0">
                <a:latin typeface="Calibri" panose="020F0502020204030204" pitchFamily="34" charset="0"/>
              </a:rPr>
              <a:t>right</a:t>
            </a:r>
            <a:r>
              <a:rPr lang="en-US" sz="2800" b="0" i="0" u="none" strike="noStrike" kern="100" baseline="0" dirty="0">
                <a:latin typeface="Calibri" panose="020F0502020204030204" pitchFamily="34" charset="0"/>
              </a:rPr>
              <a:t>? </a:t>
            </a:r>
          </a:p>
          <a:p>
            <a:pPr marR="0" lvl="1" rtl="0"/>
            <a:r>
              <a:rPr lang="en-US" sz="2400" b="0" i="0" u="none" strike="noStrike" kern="100" baseline="0" dirty="0">
                <a:latin typeface="Calibri" panose="020F0502020204030204" pitchFamily="34" charset="0"/>
              </a:rPr>
              <a:t>Nothing mathematically incorrect for either</a:t>
            </a:r>
          </a:p>
          <a:p>
            <a:pPr marR="0" lvl="1" rtl="0"/>
            <a:r>
              <a:rPr lang="en-US" sz="2400" b="0" i="0" u="none" strike="noStrike" kern="100" baseline="0" dirty="0">
                <a:latin typeface="Calibri" panose="020F0502020204030204" pitchFamily="34" charset="0"/>
              </a:rPr>
              <a:t>Have actually informed one another</a:t>
            </a:r>
          </a:p>
          <a:p>
            <a:pPr marR="0" lvl="1" rtl="0"/>
            <a:r>
              <a:rPr lang="en-US" sz="2400" b="0" i="0" u="none" strike="noStrike" kern="100" baseline="0" dirty="0">
                <a:latin typeface="Calibri" panose="020F0502020204030204" pitchFamily="34" charset="0"/>
              </a:rPr>
              <a:t>Some people get upset</a:t>
            </a:r>
          </a:p>
          <a:p>
            <a:pPr marR="0" lvl="2" rtl="0"/>
            <a:r>
              <a:rPr lang="en-US" sz="1800" b="0" i="0" u="none" strike="noStrike" kern="100" baseline="0" dirty="0">
                <a:latin typeface="Calibri" panose="020F0502020204030204" pitchFamily="34" charset="0"/>
              </a:rPr>
              <a:t>Relying on frequentist methods could turn you into “a potent but sterile intellectual rake who leaves in his merry path a long train of ravished maidens but no scientific offspring” (</a:t>
            </a:r>
            <a:r>
              <a:rPr lang="en-US" sz="1050" b="0" i="0" u="none" strike="noStrike" kern="100" baseline="0" dirty="0" err="1">
                <a:latin typeface="Calibri" panose="020F0502020204030204" pitchFamily="34" charset="0"/>
              </a:rPr>
              <a:t>Meehl</a:t>
            </a:r>
            <a:r>
              <a:rPr lang="en-US" sz="1050" b="0" i="0" u="none" strike="noStrike" kern="100" baseline="0" dirty="0">
                <a:latin typeface="Calibri" panose="020F0502020204030204" pitchFamily="34" charset="0"/>
              </a:rPr>
              <a:t>, P. H. (1967). Theory testing in psychology and physics: A methodological paradox. </a:t>
            </a:r>
            <a:r>
              <a:rPr lang="en-US" sz="1050" b="0" i="1" u="none" strike="noStrike" kern="100" baseline="0" dirty="0">
                <a:latin typeface="Calibri" panose="020F0502020204030204" pitchFamily="34" charset="0"/>
              </a:rPr>
              <a:t>Philosophy of Science</a:t>
            </a:r>
            <a:r>
              <a:rPr lang="en-US" sz="1050" b="0" i="0" u="none" strike="noStrike" kern="100" baseline="0" dirty="0">
                <a:latin typeface="Calibri" panose="020F0502020204030204" pitchFamily="34" charset="0"/>
              </a:rPr>
              <a:t>, </a:t>
            </a:r>
            <a:r>
              <a:rPr lang="en-US" sz="1050" b="0" i="1" u="none" strike="noStrike" kern="100" baseline="0" dirty="0">
                <a:latin typeface="Calibri" panose="020F0502020204030204" pitchFamily="34" charset="0"/>
              </a:rPr>
              <a:t>34</a:t>
            </a:r>
            <a:r>
              <a:rPr lang="en-US" sz="1050" b="0" i="0" u="none" strike="noStrike" kern="100" baseline="0" dirty="0">
                <a:latin typeface="Calibri" panose="020F0502020204030204" pitchFamily="34" charset="0"/>
              </a:rPr>
              <a:t>, 103–115.)</a:t>
            </a:r>
          </a:p>
          <a:p>
            <a:pPr marR="0" lvl="0" rtl="0"/>
            <a:r>
              <a:rPr lang="en-US" sz="2800" b="0" i="0" u="none" strike="noStrike" kern="100" baseline="0" dirty="0">
                <a:latin typeface="Calibri" panose="020F0502020204030204" pitchFamily="34" charset="0"/>
              </a:rPr>
              <a:t>Most commonly used in Psychology (and what we will focus on) is the frequentist method</a:t>
            </a:r>
          </a:p>
        </p:txBody>
      </p:sp>
    </p:spTree>
    <p:extLst>
      <p:ext uri="{BB962C8B-B14F-4D97-AF65-F5344CB8AC3E}">
        <p14:creationId xmlns:p14="http://schemas.microsoft.com/office/powerpoint/2010/main" val="786856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Distributions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569326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696241B-1B2E-410E-5C56-6F52BED474E8}"/>
              </a:ext>
            </a:extLst>
          </p:cNvPr>
          <p:cNvPicPr>
            <a:picLocks noChangeAspect="1"/>
          </p:cNvPicPr>
          <p:nvPr/>
        </p:nvPicPr>
        <p:blipFill>
          <a:blip r:embed="rId2"/>
          <a:stretch>
            <a:fillRect/>
          </a:stretch>
        </p:blipFill>
        <p:spPr>
          <a:xfrm>
            <a:off x="472289" y="315884"/>
            <a:ext cx="6294271" cy="5948085"/>
          </a:xfrm>
          <a:prstGeom prst="rect">
            <a:avLst/>
          </a:prstGeom>
        </p:spPr>
      </p:pic>
      <p:sp>
        <p:nvSpPr>
          <p:cNvPr id="2" name="Title 1">
            <a:extLst>
              <a:ext uri="{FF2B5EF4-FFF2-40B4-BE49-F238E27FC236}">
                <a16:creationId xmlns:a16="http://schemas.microsoft.com/office/drawing/2014/main" id="{4CA00AA4-9F51-EB94-410C-F05C3352CCEF}"/>
              </a:ext>
            </a:extLst>
          </p:cNvPr>
          <p:cNvSpPr>
            <a:spLocks noGrp="1"/>
          </p:cNvSpPr>
          <p:nvPr>
            <p:ph type="title"/>
          </p:nvPr>
        </p:nvSpPr>
        <p:spPr>
          <a:xfrm>
            <a:off x="5860473" y="872836"/>
            <a:ext cx="5689269" cy="930234"/>
          </a:xfrm>
        </p:spPr>
        <p:txBody>
          <a:bodyPr>
            <a:normAutofit fontScale="90000"/>
          </a:bodyPr>
          <a:lstStyle/>
          <a:p>
            <a:r>
              <a:rPr lang="en-US" b="1" dirty="0"/>
              <a:t>Distributions - Binomial</a:t>
            </a:r>
          </a:p>
        </p:txBody>
      </p:sp>
      <p:sp>
        <p:nvSpPr>
          <p:cNvPr id="3" name="Content Placeholder 2">
            <a:extLst>
              <a:ext uri="{FF2B5EF4-FFF2-40B4-BE49-F238E27FC236}">
                <a16:creationId xmlns:a16="http://schemas.microsoft.com/office/drawing/2014/main" id="{24265E97-BE45-54BC-BD5E-E582EF4E3B4F}"/>
              </a:ext>
            </a:extLst>
          </p:cNvPr>
          <p:cNvSpPr>
            <a:spLocks noGrp="1"/>
          </p:cNvSpPr>
          <p:nvPr>
            <p:ph idx="1"/>
          </p:nvPr>
        </p:nvSpPr>
        <p:spPr>
          <a:xfrm>
            <a:off x="6766560" y="1803070"/>
            <a:ext cx="3690257" cy="3670180"/>
          </a:xfrm>
        </p:spPr>
        <p:txBody>
          <a:bodyPr>
            <a:normAutofit fontScale="92500" lnSpcReduction="20000"/>
          </a:bodyPr>
          <a:lstStyle/>
          <a:p>
            <a:r>
              <a:rPr lang="en-US" b="1" dirty="0"/>
              <a:t>Discrete Variables</a:t>
            </a:r>
          </a:p>
          <a:p>
            <a:r>
              <a:rPr lang="en-US" dirty="0"/>
              <a:t>Experiment: 20 six-sided dice; all blank with 1 side that has a Yoshi</a:t>
            </a:r>
          </a:p>
          <a:p>
            <a:r>
              <a:rPr lang="en-US" dirty="0"/>
              <a:t>If we roll all 20, what is the probability that we’ll get exactly 4 Yoshi? </a:t>
            </a:r>
          </a:p>
          <a:p>
            <a:r>
              <a:rPr lang="en-US" dirty="0"/>
              <a:t>Chance of one dice rolling Yoshi -&gt; 1 in 6</a:t>
            </a:r>
          </a:p>
          <a:p>
            <a:endParaRPr lang="en-US" dirty="0"/>
          </a:p>
        </p:txBody>
      </p:sp>
      <p:sp>
        <p:nvSpPr>
          <p:cNvPr id="6" name="Rectangle 5">
            <a:extLst>
              <a:ext uri="{FF2B5EF4-FFF2-40B4-BE49-F238E27FC236}">
                <a16:creationId xmlns:a16="http://schemas.microsoft.com/office/drawing/2014/main" id="{044C3530-F3F7-85D8-8E02-889CD8922023}"/>
              </a:ext>
            </a:extLst>
          </p:cNvPr>
          <p:cNvSpPr/>
          <p:nvPr/>
        </p:nvSpPr>
        <p:spPr>
          <a:xfrm>
            <a:off x="2651760" y="5877116"/>
            <a:ext cx="2984269" cy="3868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Number of Yoshi Observed</a:t>
            </a:r>
          </a:p>
        </p:txBody>
      </p:sp>
    </p:spTree>
    <p:extLst>
      <p:ext uri="{BB962C8B-B14F-4D97-AF65-F5344CB8AC3E}">
        <p14:creationId xmlns:p14="http://schemas.microsoft.com/office/powerpoint/2010/main" val="1359798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00AA4-9F51-EB94-410C-F05C3352CCEF}"/>
              </a:ext>
            </a:extLst>
          </p:cNvPr>
          <p:cNvSpPr>
            <a:spLocks noGrp="1"/>
          </p:cNvSpPr>
          <p:nvPr>
            <p:ph type="title"/>
          </p:nvPr>
        </p:nvSpPr>
        <p:spPr>
          <a:xfrm>
            <a:off x="7859484" y="385564"/>
            <a:ext cx="3690257" cy="1450757"/>
          </a:xfrm>
        </p:spPr>
        <p:txBody>
          <a:bodyPr>
            <a:normAutofit/>
          </a:bodyPr>
          <a:lstStyle/>
          <a:p>
            <a:r>
              <a:rPr lang="en-US" b="1" dirty="0"/>
              <a:t>Distributions - Binomial</a:t>
            </a:r>
          </a:p>
        </p:txBody>
      </p:sp>
      <p:sp>
        <p:nvSpPr>
          <p:cNvPr id="3" name="Content Placeholder 2">
            <a:extLst>
              <a:ext uri="{FF2B5EF4-FFF2-40B4-BE49-F238E27FC236}">
                <a16:creationId xmlns:a16="http://schemas.microsoft.com/office/drawing/2014/main" id="{24265E97-BE45-54BC-BD5E-E582EF4E3B4F}"/>
              </a:ext>
            </a:extLst>
          </p:cNvPr>
          <p:cNvSpPr>
            <a:spLocks noGrp="1"/>
          </p:cNvSpPr>
          <p:nvPr>
            <p:ph idx="1"/>
          </p:nvPr>
        </p:nvSpPr>
        <p:spPr>
          <a:xfrm>
            <a:off x="7859485" y="2198914"/>
            <a:ext cx="3690257" cy="3670180"/>
          </a:xfrm>
        </p:spPr>
        <p:txBody>
          <a:bodyPr>
            <a:normAutofit/>
          </a:bodyPr>
          <a:lstStyle/>
          <a:p>
            <a:r>
              <a:rPr lang="en-US" dirty="0"/>
              <a:t>Experiment: Coin flip; 1 side Yoshi</a:t>
            </a:r>
          </a:p>
          <a:p>
            <a:r>
              <a:rPr lang="en-US" dirty="0"/>
              <a:t>Flip the coin 20 times</a:t>
            </a:r>
          </a:p>
          <a:p>
            <a:r>
              <a:rPr lang="en-US" dirty="0"/>
              <a:t>Chance of getting Yoshi -&gt; 1 in 2</a:t>
            </a:r>
          </a:p>
          <a:p>
            <a:endParaRPr lang="en-US" dirty="0"/>
          </a:p>
        </p:txBody>
      </p:sp>
      <p:pic>
        <p:nvPicPr>
          <p:cNvPr id="7" name="Picture 6">
            <a:extLst>
              <a:ext uri="{FF2B5EF4-FFF2-40B4-BE49-F238E27FC236}">
                <a16:creationId xmlns:a16="http://schemas.microsoft.com/office/drawing/2014/main" id="{F6EF9A9C-E13C-FB88-EB52-FC5EA30993A3}"/>
              </a:ext>
            </a:extLst>
          </p:cNvPr>
          <p:cNvPicPr>
            <a:picLocks noChangeAspect="1"/>
          </p:cNvPicPr>
          <p:nvPr/>
        </p:nvPicPr>
        <p:blipFill>
          <a:blip r:embed="rId2"/>
          <a:stretch>
            <a:fillRect/>
          </a:stretch>
        </p:blipFill>
        <p:spPr>
          <a:xfrm>
            <a:off x="417868" y="807723"/>
            <a:ext cx="7231110" cy="5242554"/>
          </a:xfrm>
          <a:prstGeom prst="rect">
            <a:avLst/>
          </a:prstGeom>
        </p:spPr>
      </p:pic>
      <p:sp>
        <p:nvSpPr>
          <p:cNvPr id="8" name="Rectangle 7">
            <a:extLst>
              <a:ext uri="{FF2B5EF4-FFF2-40B4-BE49-F238E27FC236}">
                <a16:creationId xmlns:a16="http://schemas.microsoft.com/office/drawing/2014/main" id="{E3FB18CA-CDAE-3531-A1CF-8483C53FAF00}"/>
              </a:ext>
            </a:extLst>
          </p:cNvPr>
          <p:cNvSpPr/>
          <p:nvPr/>
        </p:nvSpPr>
        <p:spPr>
          <a:xfrm>
            <a:off x="2635134" y="5707218"/>
            <a:ext cx="2984269" cy="3868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Number of Yoshi Observed</a:t>
            </a:r>
          </a:p>
        </p:txBody>
      </p:sp>
    </p:spTree>
    <p:extLst>
      <p:ext uri="{BB962C8B-B14F-4D97-AF65-F5344CB8AC3E}">
        <p14:creationId xmlns:p14="http://schemas.microsoft.com/office/powerpoint/2010/main" val="39799385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00AA4-9F51-EB94-410C-F05C3352CCEF}"/>
              </a:ext>
            </a:extLst>
          </p:cNvPr>
          <p:cNvSpPr>
            <a:spLocks noGrp="1"/>
          </p:cNvSpPr>
          <p:nvPr>
            <p:ph type="title"/>
          </p:nvPr>
        </p:nvSpPr>
        <p:spPr>
          <a:xfrm>
            <a:off x="7859485" y="435440"/>
            <a:ext cx="3690257" cy="1450757"/>
          </a:xfrm>
        </p:spPr>
        <p:txBody>
          <a:bodyPr>
            <a:normAutofit/>
          </a:bodyPr>
          <a:lstStyle/>
          <a:p>
            <a:r>
              <a:rPr lang="en-US" b="1" dirty="0"/>
              <a:t>Distributions - Binomial</a:t>
            </a:r>
          </a:p>
        </p:txBody>
      </p:sp>
      <p:sp>
        <p:nvSpPr>
          <p:cNvPr id="3" name="Content Placeholder 2">
            <a:extLst>
              <a:ext uri="{FF2B5EF4-FFF2-40B4-BE49-F238E27FC236}">
                <a16:creationId xmlns:a16="http://schemas.microsoft.com/office/drawing/2014/main" id="{24265E97-BE45-54BC-BD5E-E582EF4E3B4F}"/>
              </a:ext>
            </a:extLst>
          </p:cNvPr>
          <p:cNvSpPr>
            <a:spLocks noGrp="1"/>
          </p:cNvSpPr>
          <p:nvPr>
            <p:ph idx="1"/>
          </p:nvPr>
        </p:nvSpPr>
        <p:spPr>
          <a:xfrm>
            <a:off x="7859485" y="2198914"/>
            <a:ext cx="3690257" cy="3670180"/>
          </a:xfrm>
        </p:spPr>
        <p:txBody>
          <a:bodyPr>
            <a:normAutofit fontScale="92500" lnSpcReduction="20000"/>
          </a:bodyPr>
          <a:lstStyle/>
          <a:p>
            <a:r>
              <a:rPr lang="en-US" dirty="0"/>
              <a:t>Experiment: Coin flip; 1 side Yoshi</a:t>
            </a:r>
          </a:p>
          <a:p>
            <a:r>
              <a:rPr lang="en-US" dirty="0"/>
              <a:t>Flip the coin </a:t>
            </a:r>
            <a:r>
              <a:rPr lang="en-US" b="1" dirty="0"/>
              <a:t>100</a:t>
            </a:r>
            <a:r>
              <a:rPr lang="en-US" dirty="0"/>
              <a:t> times</a:t>
            </a:r>
          </a:p>
          <a:p>
            <a:r>
              <a:rPr lang="en-US" dirty="0"/>
              <a:t>Chance of getting Yoshi -&gt; 1 in 2</a:t>
            </a:r>
          </a:p>
          <a:p>
            <a:r>
              <a:rPr lang="en-US" dirty="0"/>
              <a:t>Approaches a bell curve</a:t>
            </a:r>
          </a:p>
          <a:p>
            <a:r>
              <a:rPr lang="en-US" dirty="0">
                <a:hlinkClick r:id="rId2"/>
              </a:rPr>
              <a:t>https://www.statcrunch.com/applets/type2&amp;binomial</a:t>
            </a:r>
            <a:r>
              <a:rPr lang="en-US" dirty="0"/>
              <a:t> </a:t>
            </a:r>
          </a:p>
          <a:p>
            <a:endParaRPr lang="en-US" dirty="0"/>
          </a:p>
        </p:txBody>
      </p:sp>
      <p:pic>
        <p:nvPicPr>
          <p:cNvPr id="5" name="Picture 4">
            <a:extLst>
              <a:ext uri="{FF2B5EF4-FFF2-40B4-BE49-F238E27FC236}">
                <a16:creationId xmlns:a16="http://schemas.microsoft.com/office/drawing/2014/main" id="{9ABA1D85-666A-416A-1DC4-0A0880A22403}"/>
              </a:ext>
            </a:extLst>
          </p:cNvPr>
          <p:cNvPicPr>
            <a:picLocks noChangeAspect="1"/>
          </p:cNvPicPr>
          <p:nvPr/>
        </p:nvPicPr>
        <p:blipFill>
          <a:blip r:embed="rId3"/>
          <a:stretch>
            <a:fillRect/>
          </a:stretch>
        </p:blipFill>
        <p:spPr>
          <a:xfrm>
            <a:off x="150945" y="828341"/>
            <a:ext cx="7752325" cy="5265730"/>
          </a:xfrm>
          <a:prstGeom prst="rect">
            <a:avLst/>
          </a:prstGeom>
        </p:spPr>
      </p:pic>
      <p:sp>
        <p:nvSpPr>
          <p:cNvPr id="8" name="Rectangle 7">
            <a:extLst>
              <a:ext uri="{FF2B5EF4-FFF2-40B4-BE49-F238E27FC236}">
                <a16:creationId xmlns:a16="http://schemas.microsoft.com/office/drawing/2014/main" id="{E3FB18CA-CDAE-3531-A1CF-8483C53FAF00}"/>
              </a:ext>
            </a:extLst>
          </p:cNvPr>
          <p:cNvSpPr/>
          <p:nvPr/>
        </p:nvSpPr>
        <p:spPr>
          <a:xfrm>
            <a:off x="2840381" y="5729108"/>
            <a:ext cx="2984269" cy="3868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Number of Yoshi Observed</a:t>
            </a:r>
          </a:p>
        </p:txBody>
      </p:sp>
    </p:spTree>
    <p:extLst>
      <p:ext uri="{BB962C8B-B14F-4D97-AF65-F5344CB8AC3E}">
        <p14:creationId xmlns:p14="http://schemas.microsoft.com/office/powerpoint/2010/main" val="310823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67EC-E5E2-366B-EE37-D01B307C4D00}"/>
              </a:ext>
            </a:extLst>
          </p:cNvPr>
          <p:cNvSpPr>
            <a:spLocks noGrp="1"/>
          </p:cNvSpPr>
          <p:nvPr>
            <p:ph type="title"/>
          </p:nvPr>
        </p:nvSpPr>
        <p:spPr/>
        <p:txBody>
          <a:bodyPr>
            <a:normAutofit/>
          </a:bodyPr>
          <a:lstStyle/>
          <a:p>
            <a:pPr marR="0" rtl="0"/>
            <a:r>
              <a:rPr lang="en-US" b="1" i="0" u="none" strike="noStrike" kern="100" baseline="0" dirty="0">
                <a:latin typeface="Calibri" panose="020F0502020204030204" pitchFamily="34" charset="0"/>
              </a:rPr>
              <a:t>“When you make assumptions you make an…”</a:t>
            </a:r>
          </a:p>
        </p:txBody>
      </p:sp>
      <p:graphicFrame>
        <p:nvGraphicFramePr>
          <p:cNvPr id="5" name="Text Placeholder 2">
            <a:extLst>
              <a:ext uri="{FF2B5EF4-FFF2-40B4-BE49-F238E27FC236}">
                <a16:creationId xmlns:a16="http://schemas.microsoft.com/office/drawing/2014/main" id="{805C4AC1-CD76-112C-BC63-263DA09284DC}"/>
              </a:ext>
            </a:extLst>
          </p:cNvPr>
          <p:cNvGraphicFramePr>
            <a:graphicFrameLocks noGrp="1"/>
          </p:cNvGraphicFramePr>
          <p:nvPr>
            <p:ph idx="1"/>
            <p:extLst>
              <p:ext uri="{D42A27DB-BD31-4B8C-83A1-F6EECF244321}">
                <p14:modId xmlns:p14="http://schemas.microsoft.com/office/powerpoint/2010/main" val="1546984421"/>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7108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A7DC6-DD52-099F-DEDD-F79391548FED}"/>
              </a:ext>
            </a:extLst>
          </p:cNvPr>
          <p:cNvSpPr>
            <a:spLocks noGrp="1"/>
          </p:cNvSpPr>
          <p:nvPr>
            <p:ph type="title"/>
          </p:nvPr>
        </p:nvSpPr>
        <p:spPr>
          <a:xfrm>
            <a:off x="492371" y="581891"/>
            <a:ext cx="3100136" cy="1174295"/>
          </a:xfrm>
        </p:spPr>
        <p:txBody>
          <a:bodyPr vert="horz" lIns="91440" tIns="45720" rIns="91440" bIns="45720" rtlCol="0">
            <a:normAutofit/>
          </a:bodyPr>
          <a:lstStyle/>
          <a:p>
            <a:r>
              <a:rPr lang="en-US" sz="3600" dirty="0"/>
              <a:t>Distributions - Normal</a:t>
            </a:r>
          </a:p>
        </p:txBody>
      </p:sp>
      <p:sp>
        <p:nvSpPr>
          <p:cNvPr id="39" name="Content Placeholder 25">
            <a:extLst>
              <a:ext uri="{FF2B5EF4-FFF2-40B4-BE49-F238E27FC236}">
                <a16:creationId xmlns:a16="http://schemas.microsoft.com/office/drawing/2014/main" id="{CA26349A-0917-5D4B-B5D3-D85F2F730B3C}"/>
              </a:ext>
            </a:extLst>
          </p:cNvPr>
          <p:cNvSpPr>
            <a:spLocks noGrp="1"/>
          </p:cNvSpPr>
          <p:nvPr>
            <p:ph idx="1"/>
          </p:nvPr>
        </p:nvSpPr>
        <p:spPr>
          <a:xfrm>
            <a:off x="492371" y="1978430"/>
            <a:ext cx="3582672" cy="4124192"/>
          </a:xfrm>
        </p:spPr>
        <p:txBody>
          <a:bodyPr>
            <a:normAutofit lnSpcReduction="10000"/>
          </a:bodyPr>
          <a:lstStyle/>
          <a:p>
            <a:r>
              <a:rPr lang="en-US" b="1" dirty="0"/>
              <a:t>Continuous Variables</a:t>
            </a:r>
          </a:p>
          <a:p>
            <a:r>
              <a:rPr lang="en-US" dirty="0"/>
              <a:t>Described by 2 parameters, the mean and the standard deviation</a:t>
            </a:r>
          </a:p>
          <a:p>
            <a:r>
              <a:rPr lang="en-US" dirty="0"/>
              <a:t>Mean = 0, SD = 1</a:t>
            </a:r>
          </a:p>
          <a:p>
            <a:r>
              <a:rPr lang="en-US" dirty="0">
                <a:hlinkClick r:id="rId2"/>
              </a:rPr>
              <a:t>https://www.statcrunch.com/applets/type2&amp;normal</a:t>
            </a:r>
            <a:r>
              <a:rPr lang="en-US" dirty="0"/>
              <a:t> </a:t>
            </a:r>
          </a:p>
          <a:p>
            <a:pPr marL="201168" lvl="1" indent="0">
              <a:buNone/>
            </a:pPr>
            <a:endParaRPr lang="en-US" dirty="0"/>
          </a:p>
        </p:txBody>
      </p:sp>
      <p:pic>
        <p:nvPicPr>
          <p:cNvPr id="5" name="Content Placeholder 4" descr="A blue line graph with black text&#10;&#10;Description automatically generated">
            <a:extLst>
              <a:ext uri="{FF2B5EF4-FFF2-40B4-BE49-F238E27FC236}">
                <a16:creationId xmlns:a16="http://schemas.microsoft.com/office/drawing/2014/main" id="{4C98E654-AE51-ADA8-BE10-EE7304C5B327}"/>
              </a:ext>
            </a:extLst>
          </p:cNvPr>
          <p:cNvPicPr>
            <a:picLocks noChangeAspect="1"/>
          </p:cNvPicPr>
          <p:nvPr/>
        </p:nvPicPr>
        <p:blipFill rotWithShape="1">
          <a:blip r:embed="rId3"/>
          <a:srcRect t="10766" r="-1" b="-1"/>
          <a:stretch/>
        </p:blipFill>
        <p:spPr>
          <a:xfrm>
            <a:off x="4075043" y="10"/>
            <a:ext cx="8111272" cy="6857990"/>
          </a:xfrm>
          <a:prstGeom prst="rect">
            <a:avLst/>
          </a:prstGeom>
        </p:spPr>
      </p:pic>
    </p:spTree>
    <p:extLst>
      <p:ext uri="{BB962C8B-B14F-4D97-AF65-F5344CB8AC3E}">
        <p14:creationId xmlns:p14="http://schemas.microsoft.com/office/powerpoint/2010/main" val="20729102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24" y="102485"/>
            <a:ext cx="10972800" cy="1143000"/>
          </a:xfrm>
        </p:spPr>
        <p:txBody>
          <a:bodyPr/>
          <a:lstStyle/>
          <a:p>
            <a:r>
              <a:rPr lang="en-US" dirty="0"/>
              <a:t>How does this relate to probability?</a:t>
            </a:r>
          </a:p>
        </p:txBody>
      </p:sp>
      <p:sp>
        <p:nvSpPr>
          <p:cNvPr id="3" name="Text Placeholder 2"/>
          <p:cNvSpPr>
            <a:spLocks noGrp="1"/>
          </p:cNvSpPr>
          <p:nvPr>
            <p:ph type="body" idx="1"/>
          </p:nvPr>
        </p:nvSpPr>
        <p:spPr>
          <a:xfrm>
            <a:off x="609600" y="1245485"/>
            <a:ext cx="10972800" cy="1410629"/>
          </a:xfrm>
        </p:spPr>
        <p:txBody>
          <a:bodyPr/>
          <a:lstStyle/>
          <a:p>
            <a:r>
              <a:rPr lang="en-US" dirty="0"/>
              <a:t>Each statistic we calculate is considered a </a:t>
            </a:r>
            <a:r>
              <a:rPr lang="en-US" i="1" dirty="0"/>
              <a:t>random variable</a:t>
            </a:r>
          </a:p>
          <a:p>
            <a:r>
              <a:rPr lang="en-US" dirty="0"/>
              <a:t>Remember the probability distributions?</a:t>
            </a:r>
          </a:p>
        </p:txBody>
      </p:sp>
      <p:graphicFrame>
        <p:nvGraphicFramePr>
          <p:cNvPr id="4" name="Table 3"/>
          <p:cNvGraphicFramePr>
            <a:graphicFrameLocks noGrp="1"/>
          </p:cNvGraphicFramePr>
          <p:nvPr>
            <p:extLst>
              <p:ext uri="{D42A27DB-BD31-4B8C-83A1-F6EECF244321}">
                <p14:modId xmlns:p14="http://schemas.microsoft.com/office/powerpoint/2010/main" val="979766136"/>
              </p:ext>
            </p:extLst>
          </p:nvPr>
        </p:nvGraphicFramePr>
        <p:xfrm>
          <a:off x="2009900" y="2308090"/>
          <a:ext cx="8172199" cy="731520"/>
        </p:xfrm>
        <a:graphic>
          <a:graphicData uri="http://schemas.openxmlformats.org/drawingml/2006/table">
            <a:tbl>
              <a:tblPr firstRow="1" bandRow="1">
                <a:tableStyleId>{5940675A-B579-460E-94D1-54222C63F5DA}</a:tableStyleId>
              </a:tblPr>
              <a:tblGrid>
                <a:gridCol w="1275049">
                  <a:extLst>
                    <a:ext uri="{9D8B030D-6E8A-4147-A177-3AD203B41FA5}">
                      <a16:colId xmlns:a16="http://schemas.microsoft.com/office/drawing/2014/main" val="1623950791"/>
                    </a:ext>
                  </a:extLst>
                </a:gridCol>
                <a:gridCol w="1059865">
                  <a:extLst>
                    <a:ext uri="{9D8B030D-6E8A-4147-A177-3AD203B41FA5}">
                      <a16:colId xmlns:a16="http://schemas.microsoft.com/office/drawing/2014/main" val="2172794361"/>
                    </a:ext>
                  </a:extLst>
                </a:gridCol>
                <a:gridCol w="1167457">
                  <a:extLst>
                    <a:ext uri="{9D8B030D-6E8A-4147-A177-3AD203B41FA5}">
                      <a16:colId xmlns:a16="http://schemas.microsoft.com/office/drawing/2014/main" val="1897070282"/>
                    </a:ext>
                  </a:extLst>
                </a:gridCol>
                <a:gridCol w="1167457">
                  <a:extLst>
                    <a:ext uri="{9D8B030D-6E8A-4147-A177-3AD203B41FA5}">
                      <a16:colId xmlns:a16="http://schemas.microsoft.com/office/drawing/2014/main" val="4125755643"/>
                    </a:ext>
                  </a:extLst>
                </a:gridCol>
                <a:gridCol w="1167457">
                  <a:extLst>
                    <a:ext uri="{9D8B030D-6E8A-4147-A177-3AD203B41FA5}">
                      <a16:colId xmlns:a16="http://schemas.microsoft.com/office/drawing/2014/main" val="297153429"/>
                    </a:ext>
                  </a:extLst>
                </a:gridCol>
                <a:gridCol w="1167457">
                  <a:extLst>
                    <a:ext uri="{9D8B030D-6E8A-4147-A177-3AD203B41FA5}">
                      <a16:colId xmlns:a16="http://schemas.microsoft.com/office/drawing/2014/main" val="2653125720"/>
                    </a:ext>
                  </a:extLst>
                </a:gridCol>
                <a:gridCol w="1167457">
                  <a:extLst>
                    <a:ext uri="{9D8B030D-6E8A-4147-A177-3AD203B41FA5}">
                      <a16:colId xmlns:a16="http://schemas.microsoft.com/office/drawing/2014/main" val="852940930"/>
                    </a:ext>
                  </a:extLst>
                </a:gridCol>
              </a:tblGrid>
              <a:tr h="296873">
                <a:tc>
                  <a:txBody>
                    <a:bodyPr/>
                    <a:lstStyle/>
                    <a:p>
                      <a:pPr algn="r"/>
                      <a:r>
                        <a:rPr lang="en-US" dirty="0"/>
                        <a:t>Event</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US" dirty="0"/>
                        <a:t>1</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dirty="0"/>
                        <a:t>2</a:t>
                      </a:r>
                    </a:p>
                  </a:txBody>
                  <a:tcPr>
                    <a:lnB w="38100" cap="flat" cmpd="sng" algn="ctr">
                      <a:solidFill>
                        <a:schemeClr val="tx1"/>
                      </a:solidFill>
                      <a:prstDash val="solid"/>
                      <a:round/>
                      <a:headEnd type="none" w="med" len="med"/>
                      <a:tailEnd type="none" w="med" len="med"/>
                    </a:lnB>
                  </a:tcPr>
                </a:tc>
                <a:tc>
                  <a:txBody>
                    <a:bodyPr/>
                    <a:lstStyle/>
                    <a:p>
                      <a:pPr algn="ctr"/>
                      <a:r>
                        <a:rPr lang="en-US" dirty="0"/>
                        <a:t>3</a:t>
                      </a:r>
                    </a:p>
                  </a:txBody>
                  <a:tcPr>
                    <a:lnB w="38100" cap="flat" cmpd="sng" algn="ctr">
                      <a:solidFill>
                        <a:schemeClr val="tx1"/>
                      </a:solidFill>
                      <a:prstDash val="solid"/>
                      <a:round/>
                      <a:headEnd type="none" w="med" len="med"/>
                      <a:tailEnd type="none" w="med" len="med"/>
                    </a:lnB>
                  </a:tcPr>
                </a:tc>
                <a:tc>
                  <a:txBody>
                    <a:bodyPr/>
                    <a:lstStyle/>
                    <a:p>
                      <a:pPr algn="ctr"/>
                      <a:r>
                        <a:rPr lang="en-US" dirty="0"/>
                        <a:t>4</a:t>
                      </a:r>
                    </a:p>
                  </a:txBody>
                  <a:tcPr>
                    <a:lnB w="38100" cap="flat" cmpd="sng" algn="ctr">
                      <a:solidFill>
                        <a:schemeClr val="tx1"/>
                      </a:solidFill>
                      <a:prstDash val="solid"/>
                      <a:round/>
                      <a:headEnd type="none" w="med" len="med"/>
                      <a:tailEnd type="none" w="med" len="med"/>
                    </a:lnB>
                  </a:tcPr>
                </a:tc>
                <a:tc>
                  <a:txBody>
                    <a:bodyPr/>
                    <a:lstStyle/>
                    <a:p>
                      <a:pPr algn="ctr"/>
                      <a:r>
                        <a:rPr lang="en-US" dirty="0"/>
                        <a:t>5</a:t>
                      </a:r>
                    </a:p>
                  </a:txBody>
                  <a:tcPr>
                    <a:lnB w="38100" cap="flat" cmpd="sng" algn="ctr">
                      <a:solidFill>
                        <a:schemeClr val="tx1"/>
                      </a:solidFill>
                      <a:prstDash val="solid"/>
                      <a:round/>
                      <a:headEnd type="none" w="med" len="med"/>
                      <a:tailEnd type="none" w="med" len="med"/>
                    </a:lnB>
                  </a:tcPr>
                </a:tc>
                <a:tc>
                  <a:txBody>
                    <a:bodyPr/>
                    <a:lstStyle/>
                    <a:p>
                      <a:pPr algn="ctr"/>
                      <a:r>
                        <a:rPr lang="en-US" dirty="0"/>
                        <a:t>6</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18597"/>
                  </a:ext>
                </a:extLst>
              </a:tr>
              <a:tr h="296873">
                <a:tc>
                  <a:txBody>
                    <a:bodyPr/>
                    <a:lstStyle/>
                    <a:p>
                      <a:pPr algn="r"/>
                      <a:r>
                        <a:rPr lang="en-US" dirty="0"/>
                        <a:t>Probability</a:t>
                      </a: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dirty="0"/>
                        <a:t>1/6</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dirty="0"/>
                        <a:t>1/6</a:t>
                      </a:r>
                    </a:p>
                  </a:txBody>
                  <a:tcPr>
                    <a:lnT w="38100" cap="flat" cmpd="sng" algn="ctr">
                      <a:solidFill>
                        <a:schemeClr val="tx1"/>
                      </a:solidFill>
                      <a:prstDash val="solid"/>
                      <a:round/>
                      <a:headEnd type="none" w="med" len="med"/>
                      <a:tailEnd type="none" w="med" len="med"/>
                    </a:lnT>
                  </a:tcPr>
                </a:tc>
                <a:tc>
                  <a:txBody>
                    <a:bodyPr/>
                    <a:lstStyle/>
                    <a:p>
                      <a:pPr algn="ctr"/>
                      <a:r>
                        <a:rPr lang="en-US" dirty="0"/>
                        <a:t>1/6</a:t>
                      </a:r>
                    </a:p>
                  </a:txBody>
                  <a:tcPr>
                    <a:lnT w="38100" cap="flat" cmpd="sng" algn="ctr">
                      <a:solidFill>
                        <a:schemeClr val="tx1"/>
                      </a:solidFill>
                      <a:prstDash val="solid"/>
                      <a:round/>
                      <a:headEnd type="none" w="med" len="med"/>
                      <a:tailEnd type="none" w="med" len="med"/>
                    </a:lnT>
                  </a:tcPr>
                </a:tc>
                <a:tc>
                  <a:txBody>
                    <a:bodyPr/>
                    <a:lstStyle/>
                    <a:p>
                      <a:pPr algn="ctr"/>
                      <a:r>
                        <a:rPr lang="en-US" dirty="0"/>
                        <a:t>1/6</a:t>
                      </a:r>
                    </a:p>
                  </a:txBody>
                  <a:tcPr>
                    <a:lnT w="38100" cap="flat" cmpd="sng" algn="ctr">
                      <a:solidFill>
                        <a:schemeClr val="tx1"/>
                      </a:solidFill>
                      <a:prstDash val="solid"/>
                      <a:round/>
                      <a:headEnd type="none" w="med" len="med"/>
                      <a:tailEnd type="none" w="med" len="med"/>
                    </a:lnT>
                  </a:tcPr>
                </a:tc>
                <a:tc>
                  <a:txBody>
                    <a:bodyPr/>
                    <a:lstStyle/>
                    <a:p>
                      <a:pPr algn="ctr"/>
                      <a:r>
                        <a:rPr lang="en-US" dirty="0"/>
                        <a:t>1/6</a:t>
                      </a:r>
                    </a:p>
                  </a:txBody>
                  <a:tcPr>
                    <a:lnT w="38100" cap="flat" cmpd="sng" algn="ctr">
                      <a:solidFill>
                        <a:schemeClr val="tx1"/>
                      </a:solidFill>
                      <a:prstDash val="solid"/>
                      <a:round/>
                      <a:headEnd type="none" w="med" len="med"/>
                      <a:tailEnd type="none" w="med" len="med"/>
                    </a:lnT>
                  </a:tcPr>
                </a:tc>
                <a:tc>
                  <a:txBody>
                    <a:bodyPr/>
                    <a:lstStyle/>
                    <a:p>
                      <a:pPr algn="ctr"/>
                      <a:r>
                        <a:rPr lang="en-US" dirty="0"/>
                        <a:t>1/6</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66781495"/>
                  </a:ext>
                </a:extLst>
              </a:tr>
            </a:tbl>
          </a:graphicData>
        </a:graphic>
      </p:graphicFrame>
      <p:graphicFrame>
        <p:nvGraphicFramePr>
          <p:cNvPr id="9" name="Chart 8"/>
          <p:cNvGraphicFramePr/>
          <p:nvPr>
            <p:extLst>
              <p:ext uri="{D42A27DB-BD31-4B8C-83A1-F6EECF244321}">
                <p14:modId xmlns:p14="http://schemas.microsoft.com/office/powerpoint/2010/main" val="2131839132"/>
              </p:ext>
            </p:extLst>
          </p:nvPr>
        </p:nvGraphicFramePr>
        <p:xfrm>
          <a:off x="4969567" y="3205246"/>
          <a:ext cx="6987310" cy="317344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2">
            <a:extLst>
              <a:ext uri="{FF2B5EF4-FFF2-40B4-BE49-F238E27FC236}">
                <a16:creationId xmlns:a16="http://schemas.microsoft.com/office/drawing/2014/main" id="{88534CD0-A284-DB30-BC8B-9A4C3CB8E823}"/>
              </a:ext>
            </a:extLst>
          </p:cNvPr>
          <p:cNvSpPr txBox="1">
            <a:spLocks/>
          </p:cNvSpPr>
          <p:nvPr/>
        </p:nvSpPr>
        <p:spPr>
          <a:xfrm>
            <a:off x="235123" y="3845327"/>
            <a:ext cx="4846320" cy="2063454"/>
          </a:xfrm>
          <a:prstGeom prst="rect">
            <a:avLst/>
          </a:prstGeom>
          <a:noFill/>
          <a:ln>
            <a:noFill/>
          </a:ln>
        </p:spPr>
        <p:txBody>
          <a:bodyPr spcFirstLastPara="1" vert="horz" wrap="square" lIns="91425" tIns="91425" rIns="91425" bIns="91425" rtlCol="0" anchor="t" anchorCtr="0">
            <a:noAutofit/>
          </a:bodyPr>
          <a:lstStyle>
            <a:lvl1pPr marL="457200" lvl="0" indent="-419100" algn="l" defTabSz="914400" rtl="0" eaLnBrk="1" latinLnBrk="0" hangingPunct="1">
              <a:lnSpc>
                <a:spcPct val="90000"/>
              </a:lnSpc>
              <a:spcBef>
                <a:spcPts val="600"/>
              </a:spcBef>
              <a:spcAft>
                <a:spcPts val="0"/>
              </a:spcAft>
              <a:buSzPts val="3000"/>
              <a:buFont typeface="Arial" panose="020B0604020202020204" pitchFamily="34" charset="0"/>
              <a:buChar char="●"/>
              <a:defRPr sz="2800" kern="1200">
                <a:solidFill>
                  <a:schemeClr val="tx1"/>
                </a:solidFill>
                <a:latin typeface="+mn-lt"/>
                <a:ea typeface="+mn-ea"/>
                <a:cs typeface="+mn-cs"/>
              </a:defRPr>
            </a:lvl1pPr>
            <a:lvl2pPr marL="914400" lvl="1" indent="-381000" algn="l" defTabSz="914400" rtl="0" eaLnBrk="1" latinLnBrk="0" hangingPunct="1">
              <a:lnSpc>
                <a:spcPct val="90000"/>
              </a:lnSpc>
              <a:spcBef>
                <a:spcPts val="0"/>
              </a:spcBef>
              <a:spcAft>
                <a:spcPts val="0"/>
              </a:spcAft>
              <a:buSzPts val="2400"/>
              <a:buFont typeface="Arial" panose="020B0604020202020204" pitchFamily="34" charset="0"/>
              <a:buChar char="○"/>
              <a:defRPr sz="2400" kern="1200">
                <a:solidFill>
                  <a:schemeClr val="tx1"/>
                </a:solidFill>
                <a:latin typeface="+mn-lt"/>
                <a:ea typeface="+mn-ea"/>
                <a:cs typeface="+mn-cs"/>
              </a:defRPr>
            </a:lvl2pPr>
            <a:lvl3pPr marL="1371600" lvl="2" indent="-381000" algn="l" defTabSz="914400" rtl="0" eaLnBrk="1" latinLnBrk="0" hangingPunct="1">
              <a:lnSpc>
                <a:spcPct val="90000"/>
              </a:lnSpc>
              <a:spcBef>
                <a:spcPts val="0"/>
              </a:spcBef>
              <a:spcAft>
                <a:spcPts val="0"/>
              </a:spcAft>
              <a:buSzPts val="2400"/>
              <a:buFont typeface="Arial" panose="020B0604020202020204" pitchFamily="34" charset="0"/>
              <a:buChar char="■"/>
              <a:defRPr sz="2000" kern="1200">
                <a:solidFill>
                  <a:schemeClr val="tx1"/>
                </a:solidFill>
                <a:latin typeface="+mn-lt"/>
                <a:ea typeface="+mn-ea"/>
                <a:cs typeface="+mn-cs"/>
              </a:defRPr>
            </a:lvl3pPr>
            <a:lvl4pPr marL="1828800" lvl="3"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4pPr>
            <a:lvl5pPr marL="2286000" lvl="4"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5pPr>
            <a:lvl6pPr marL="2743200" lvl="5"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0"/>
              </a:spcBef>
              <a:spcAft>
                <a:spcPts val="0"/>
              </a:spcAft>
              <a:buSzPts val="1800"/>
              <a:buFont typeface="Arial" panose="020B0604020202020204" pitchFamily="34" charset="0"/>
              <a:buChar char="■"/>
              <a:defRPr sz="1800" kern="1200">
                <a:solidFill>
                  <a:schemeClr val="tx1"/>
                </a:solidFill>
                <a:latin typeface="+mn-lt"/>
                <a:ea typeface="+mn-ea"/>
                <a:cs typeface="+mn-cs"/>
              </a:defRPr>
            </a:lvl9pPr>
          </a:lstStyle>
          <a:p>
            <a:r>
              <a:rPr lang="en-US" dirty="0"/>
              <a:t>This is the sampling distribution</a:t>
            </a:r>
          </a:p>
          <a:p>
            <a:r>
              <a:rPr lang="en-US" dirty="0"/>
              <a:t>What happens when things aren’t equal across groups?</a:t>
            </a:r>
          </a:p>
        </p:txBody>
      </p:sp>
    </p:spTree>
    <p:extLst>
      <p:ext uri="{BB962C8B-B14F-4D97-AF65-F5344CB8AC3E}">
        <p14:creationId xmlns:p14="http://schemas.microsoft.com/office/powerpoint/2010/main" val="2301721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32164" y="361950"/>
            <a:ext cx="7849695" cy="2810267"/>
          </a:xfrm>
          <a:prstGeom prst="rect">
            <a:avLst/>
          </a:prstGeom>
        </p:spPr>
      </p:pic>
      <p:graphicFrame>
        <p:nvGraphicFramePr>
          <p:cNvPr id="8" name="Chart 7"/>
          <p:cNvGraphicFramePr/>
          <p:nvPr>
            <p:extLst>
              <p:ext uri="{D42A27DB-BD31-4B8C-83A1-F6EECF244321}">
                <p14:modId xmlns:p14="http://schemas.microsoft.com/office/powerpoint/2010/main" val="1180599887"/>
              </p:ext>
            </p:extLst>
          </p:nvPr>
        </p:nvGraphicFramePr>
        <p:xfrm>
          <a:off x="2378014" y="2915170"/>
          <a:ext cx="7000645" cy="3580880"/>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a:xfrm>
            <a:off x="172315" y="307570"/>
            <a:ext cx="1781175" cy="71602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Discrete Variables</a:t>
            </a:r>
          </a:p>
        </p:txBody>
      </p:sp>
    </p:spTree>
    <p:extLst>
      <p:ext uri="{BB962C8B-B14F-4D97-AF65-F5344CB8AC3E}">
        <p14:creationId xmlns:p14="http://schemas.microsoft.com/office/powerpoint/2010/main" val="730285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53490" y="307570"/>
            <a:ext cx="7849695" cy="2810267"/>
          </a:xfrm>
          <a:prstGeom prst="rect">
            <a:avLst/>
          </a:prstGeom>
        </p:spPr>
      </p:pic>
      <p:graphicFrame>
        <p:nvGraphicFramePr>
          <p:cNvPr id="8" name="Chart 7"/>
          <p:cNvGraphicFramePr/>
          <p:nvPr>
            <p:extLst>
              <p:ext uri="{D42A27DB-BD31-4B8C-83A1-F6EECF244321}">
                <p14:modId xmlns:p14="http://schemas.microsoft.com/office/powerpoint/2010/main" val="1180599887"/>
              </p:ext>
            </p:extLst>
          </p:nvPr>
        </p:nvGraphicFramePr>
        <p:xfrm>
          <a:off x="2378014" y="2915170"/>
          <a:ext cx="7000645" cy="3580880"/>
        </p:xfrm>
        <a:graphic>
          <a:graphicData uri="http://schemas.openxmlformats.org/drawingml/2006/chart">
            <c:chart xmlns:c="http://schemas.openxmlformats.org/drawingml/2006/chart" xmlns:r="http://schemas.openxmlformats.org/officeDocument/2006/relationships" r:id="rId3"/>
          </a:graphicData>
        </a:graphic>
      </p:graphicFrame>
      <p:sp>
        <p:nvSpPr>
          <p:cNvPr id="2" name="Rounded Rectangle 1"/>
          <p:cNvSpPr/>
          <p:nvPr/>
        </p:nvSpPr>
        <p:spPr>
          <a:xfrm>
            <a:off x="180975" y="2715145"/>
            <a:ext cx="2686050" cy="111390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Won’t usually be able to sample the whole population</a:t>
            </a:r>
          </a:p>
        </p:txBody>
      </p:sp>
      <p:sp>
        <p:nvSpPr>
          <p:cNvPr id="5" name="Rounded Rectangle 4"/>
          <p:cNvSpPr/>
          <p:nvPr/>
        </p:nvSpPr>
        <p:spPr>
          <a:xfrm>
            <a:off x="9103759" y="3943330"/>
            <a:ext cx="2686050" cy="12922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But this type of distribution can help inform us moving forward!</a:t>
            </a:r>
          </a:p>
        </p:txBody>
      </p:sp>
      <p:sp>
        <p:nvSpPr>
          <p:cNvPr id="6" name="Rounded Rectangle 5"/>
          <p:cNvSpPr/>
          <p:nvPr/>
        </p:nvSpPr>
        <p:spPr>
          <a:xfrm>
            <a:off x="172315" y="307570"/>
            <a:ext cx="1781175" cy="71602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Discrete Variables</a:t>
            </a:r>
          </a:p>
        </p:txBody>
      </p:sp>
    </p:spTree>
    <p:extLst>
      <p:ext uri="{BB962C8B-B14F-4D97-AF65-F5344CB8AC3E}">
        <p14:creationId xmlns:p14="http://schemas.microsoft.com/office/powerpoint/2010/main" val="4169490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143093" y="3861610"/>
            <a:ext cx="7048907" cy="2948562"/>
          </a:xfrm>
          <a:prstGeom prst="rect">
            <a:avLst/>
          </a:prstGeom>
        </p:spPr>
      </p:pic>
      <p:sp>
        <p:nvSpPr>
          <p:cNvPr id="2" name="Title 1"/>
          <p:cNvSpPr>
            <a:spLocks noGrp="1"/>
          </p:cNvSpPr>
          <p:nvPr>
            <p:ph type="title"/>
          </p:nvPr>
        </p:nvSpPr>
        <p:spPr>
          <a:xfrm>
            <a:off x="303491" y="179196"/>
            <a:ext cx="11585017" cy="1143000"/>
          </a:xfrm>
        </p:spPr>
        <p:txBody>
          <a:bodyPr/>
          <a:lstStyle/>
          <a:p>
            <a:r>
              <a:rPr lang="en-US" dirty="0"/>
              <a:t>Continuous Variables – Probability Density Function</a:t>
            </a:r>
          </a:p>
        </p:txBody>
      </p:sp>
      <p:sp>
        <p:nvSpPr>
          <p:cNvPr id="3" name="Text Placeholder 2"/>
          <p:cNvSpPr>
            <a:spLocks noGrp="1"/>
          </p:cNvSpPr>
          <p:nvPr>
            <p:ph type="body" idx="1"/>
          </p:nvPr>
        </p:nvSpPr>
        <p:spPr>
          <a:xfrm>
            <a:off x="303491" y="1424199"/>
            <a:ext cx="7229302" cy="4967574"/>
          </a:xfrm>
        </p:spPr>
        <p:txBody>
          <a:bodyPr/>
          <a:lstStyle/>
          <a:p>
            <a:r>
              <a:rPr lang="en-US" dirty="0"/>
              <a:t>What is the probability of getting the value </a:t>
            </a:r>
            <a:r>
              <a:rPr lang="en-US" b="1" i="1" dirty="0"/>
              <a:t>exactly</a:t>
            </a:r>
            <a:r>
              <a:rPr lang="en-US" dirty="0"/>
              <a:t> right? </a:t>
            </a:r>
          </a:p>
          <a:p>
            <a:pPr lvl="1"/>
            <a:r>
              <a:rPr lang="en-US" dirty="0"/>
              <a:t>P(Y=y) = 0</a:t>
            </a:r>
          </a:p>
          <a:p>
            <a:pPr lvl="1"/>
            <a:r>
              <a:rPr lang="en-US" dirty="0"/>
              <a:t>Turtles all the way down…</a:t>
            </a:r>
          </a:p>
          <a:p>
            <a:endParaRPr lang="en-US" dirty="0"/>
          </a:p>
          <a:p>
            <a:r>
              <a:rPr lang="en-US" dirty="0"/>
              <a:t>Look at probability of an interval by </a:t>
            </a:r>
          </a:p>
          <a:p>
            <a:pPr marL="495300" lvl="1" indent="0">
              <a:buNone/>
            </a:pPr>
            <a:r>
              <a:rPr lang="en-US" sz="2800" dirty="0"/>
              <a:t>examine the area under the curve</a:t>
            </a:r>
          </a:p>
          <a:p>
            <a:pPr marL="495300" lvl="1" indent="0">
              <a:buNone/>
            </a:pPr>
            <a:endParaRPr lang="en-US" sz="2800" dirty="0"/>
          </a:p>
          <a:p>
            <a:r>
              <a:rPr lang="en-US" dirty="0"/>
              <a:t>Can calculate z-scores for normal random</a:t>
            </a:r>
          </a:p>
          <a:p>
            <a:pPr marL="495300" lvl="1" indent="0">
              <a:buNone/>
            </a:pPr>
            <a:r>
              <a:rPr lang="en-US" sz="2800" dirty="0"/>
              <a:t>variables and identify the probability</a:t>
            </a:r>
          </a:p>
        </p:txBody>
      </p:sp>
      <p:graphicFrame>
        <p:nvGraphicFramePr>
          <p:cNvPr id="5" name="Table 4"/>
          <p:cNvGraphicFramePr>
            <a:graphicFrameLocks noGrp="1"/>
          </p:cNvGraphicFramePr>
          <p:nvPr>
            <p:extLst>
              <p:ext uri="{D42A27DB-BD31-4B8C-83A1-F6EECF244321}">
                <p14:modId xmlns:p14="http://schemas.microsoft.com/office/powerpoint/2010/main" val="1892052651"/>
              </p:ext>
            </p:extLst>
          </p:nvPr>
        </p:nvGraphicFramePr>
        <p:xfrm>
          <a:off x="3987467" y="2002673"/>
          <a:ext cx="7835205" cy="670560"/>
        </p:xfrm>
        <a:graphic>
          <a:graphicData uri="http://schemas.openxmlformats.org/drawingml/2006/table">
            <a:tbl>
              <a:tblPr firstRow="1" bandRow="1">
                <a:tableStyleId>{5940675A-B579-460E-94D1-54222C63F5DA}</a:tableStyleId>
              </a:tblPr>
              <a:tblGrid>
                <a:gridCol w="1222470">
                  <a:extLst>
                    <a:ext uri="{9D8B030D-6E8A-4147-A177-3AD203B41FA5}">
                      <a16:colId xmlns:a16="http://schemas.microsoft.com/office/drawing/2014/main" val="1623950791"/>
                    </a:ext>
                  </a:extLst>
                </a:gridCol>
                <a:gridCol w="1016160">
                  <a:extLst>
                    <a:ext uri="{9D8B030D-6E8A-4147-A177-3AD203B41FA5}">
                      <a16:colId xmlns:a16="http://schemas.microsoft.com/office/drawing/2014/main" val="2172794361"/>
                    </a:ext>
                  </a:extLst>
                </a:gridCol>
                <a:gridCol w="1119315">
                  <a:extLst>
                    <a:ext uri="{9D8B030D-6E8A-4147-A177-3AD203B41FA5}">
                      <a16:colId xmlns:a16="http://schemas.microsoft.com/office/drawing/2014/main" val="1897070282"/>
                    </a:ext>
                  </a:extLst>
                </a:gridCol>
                <a:gridCol w="1119315">
                  <a:extLst>
                    <a:ext uri="{9D8B030D-6E8A-4147-A177-3AD203B41FA5}">
                      <a16:colId xmlns:a16="http://schemas.microsoft.com/office/drawing/2014/main" val="4125755643"/>
                    </a:ext>
                  </a:extLst>
                </a:gridCol>
                <a:gridCol w="1119315">
                  <a:extLst>
                    <a:ext uri="{9D8B030D-6E8A-4147-A177-3AD203B41FA5}">
                      <a16:colId xmlns:a16="http://schemas.microsoft.com/office/drawing/2014/main" val="297153429"/>
                    </a:ext>
                  </a:extLst>
                </a:gridCol>
                <a:gridCol w="1119315">
                  <a:extLst>
                    <a:ext uri="{9D8B030D-6E8A-4147-A177-3AD203B41FA5}">
                      <a16:colId xmlns:a16="http://schemas.microsoft.com/office/drawing/2014/main" val="2653125720"/>
                    </a:ext>
                  </a:extLst>
                </a:gridCol>
                <a:gridCol w="1119315">
                  <a:extLst>
                    <a:ext uri="{9D8B030D-6E8A-4147-A177-3AD203B41FA5}">
                      <a16:colId xmlns:a16="http://schemas.microsoft.com/office/drawing/2014/main" val="852940930"/>
                    </a:ext>
                  </a:extLst>
                </a:gridCol>
              </a:tblGrid>
              <a:tr h="296873">
                <a:tc>
                  <a:txBody>
                    <a:bodyPr/>
                    <a:lstStyle/>
                    <a:p>
                      <a:pPr algn="r"/>
                      <a:r>
                        <a:rPr lang="en-US" sz="1600" dirty="0"/>
                        <a:t>Event</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US" sz="1600" dirty="0"/>
                        <a:t>1</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sz="1600" dirty="0"/>
                        <a:t>2</a:t>
                      </a:r>
                    </a:p>
                  </a:txBody>
                  <a:tcPr>
                    <a:lnB w="38100" cap="flat" cmpd="sng" algn="ctr">
                      <a:solidFill>
                        <a:schemeClr val="tx1"/>
                      </a:solidFill>
                      <a:prstDash val="solid"/>
                      <a:round/>
                      <a:headEnd type="none" w="med" len="med"/>
                      <a:tailEnd type="none" w="med" len="med"/>
                    </a:lnB>
                  </a:tcPr>
                </a:tc>
                <a:tc>
                  <a:txBody>
                    <a:bodyPr/>
                    <a:lstStyle/>
                    <a:p>
                      <a:pPr algn="ctr"/>
                      <a:r>
                        <a:rPr lang="en-US" sz="1600" dirty="0"/>
                        <a:t>3</a:t>
                      </a:r>
                    </a:p>
                  </a:txBody>
                  <a:tcPr>
                    <a:lnB w="38100" cap="flat" cmpd="sng" algn="ctr">
                      <a:solidFill>
                        <a:schemeClr val="tx1"/>
                      </a:solidFill>
                      <a:prstDash val="solid"/>
                      <a:round/>
                      <a:headEnd type="none" w="med" len="med"/>
                      <a:tailEnd type="none" w="med" len="med"/>
                    </a:lnB>
                  </a:tcPr>
                </a:tc>
                <a:tc>
                  <a:txBody>
                    <a:bodyPr/>
                    <a:lstStyle/>
                    <a:p>
                      <a:pPr algn="ctr"/>
                      <a:r>
                        <a:rPr lang="en-US" sz="1600" dirty="0"/>
                        <a:t>4</a:t>
                      </a:r>
                    </a:p>
                  </a:txBody>
                  <a:tcPr>
                    <a:lnB w="38100" cap="flat" cmpd="sng" algn="ctr">
                      <a:solidFill>
                        <a:schemeClr val="tx1"/>
                      </a:solidFill>
                      <a:prstDash val="solid"/>
                      <a:round/>
                      <a:headEnd type="none" w="med" len="med"/>
                      <a:tailEnd type="none" w="med" len="med"/>
                    </a:lnB>
                  </a:tcPr>
                </a:tc>
                <a:tc>
                  <a:txBody>
                    <a:bodyPr/>
                    <a:lstStyle/>
                    <a:p>
                      <a:pPr algn="ctr"/>
                      <a:r>
                        <a:rPr lang="en-US" sz="1600" dirty="0"/>
                        <a:t>5</a:t>
                      </a:r>
                    </a:p>
                  </a:txBody>
                  <a:tcPr>
                    <a:lnB w="38100" cap="flat" cmpd="sng" algn="ctr">
                      <a:solidFill>
                        <a:schemeClr val="tx1"/>
                      </a:solidFill>
                      <a:prstDash val="solid"/>
                      <a:round/>
                      <a:headEnd type="none" w="med" len="med"/>
                      <a:tailEnd type="none" w="med" len="med"/>
                    </a:lnB>
                  </a:tcPr>
                </a:tc>
                <a:tc>
                  <a:txBody>
                    <a:bodyPr/>
                    <a:lstStyle/>
                    <a:p>
                      <a:pPr algn="ctr"/>
                      <a:r>
                        <a:rPr lang="en-US" sz="1600" dirty="0"/>
                        <a:t>6</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18597"/>
                  </a:ext>
                </a:extLst>
              </a:tr>
              <a:tr h="296873">
                <a:tc>
                  <a:txBody>
                    <a:bodyPr/>
                    <a:lstStyle/>
                    <a:p>
                      <a:pPr algn="r"/>
                      <a:r>
                        <a:rPr lang="en-US" sz="1600" dirty="0"/>
                        <a:t>Probability</a:t>
                      </a: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T w="38100" cap="flat" cmpd="sng" algn="ctr">
                      <a:solidFill>
                        <a:schemeClr val="tx1"/>
                      </a:solidFill>
                      <a:prstDash val="solid"/>
                      <a:round/>
                      <a:headEnd type="none" w="med" len="med"/>
                      <a:tailEnd type="none" w="med" len="med"/>
                    </a:lnT>
                  </a:tcPr>
                </a:tc>
                <a:tc>
                  <a:txBody>
                    <a:bodyPr/>
                    <a:lstStyle/>
                    <a:p>
                      <a:pPr algn="ctr"/>
                      <a:r>
                        <a:rPr lang="en-US" sz="1600" dirty="0"/>
                        <a:t>1/6</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66781495"/>
                  </a:ext>
                </a:extLst>
              </a:tr>
            </a:tbl>
          </a:graphicData>
        </a:graphic>
      </p:graphicFrame>
      <p:sp>
        <p:nvSpPr>
          <p:cNvPr id="6" name="&quot;No&quot; Symbol 5"/>
          <p:cNvSpPr/>
          <p:nvPr/>
        </p:nvSpPr>
        <p:spPr>
          <a:xfrm>
            <a:off x="7131985" y="1679349"/>
            <a:ext cx="1546167" cy="1379913"/>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93379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31680" y="3466203"/>
            <a:ext cx="6928639" cy="3391797"/>
          </a:xfrm>
          <a:prstGeom prst="rect">
            <a:avLst/>
          </a:prstGeom>
        </p:spPr>
      </p:pic>
      <p:sp>
        <p:nvSpPr>
          <p:cNvPr id="2" name="Title 1"/>
          <p:cNvSpPr>
            <a:spLocks noGrp="1"/>
          </p:cNvSpPr>
          <p:nvPr>
            <p:ph type="title"/>
          </p:nvPr>
        </p:nvSpPr>
        <p:spPr/>
        <p:txBody>
          <a:bodyPr/>
          <a:lstStyle/>
          <a:p>
            <a:r>
              <a:rPr lang="en-US" dirty="0"/>
              <a:t>Empirical Rule</a:t>
            </a:r>
          </a:p>
        </p:txBody>
      </p:sp>
      <p:sp>
        <p:nvSpPr>
          <p:cNvPr id="3" name="Text Placeholder 2"/>
          <p:cNvSpPr>
            <a:spLocks noGrp="1"/>
          </p:cNvSpPr>
          <p:nvPr>
            <p:ph type="body" idx="1"/>
          </p:nvPr>
        </p:nvSpPr>
        <p:spPr>
          <a:xfrm>
            <a:off x="609600" y="1495694"/>
            <a:ext cx="10972800" cy="4967574"/>
          </a:xfrm>
        </p:spPr>
        <p:txBody>
          <a:bodyPr/>
          <a:lstStyle/>
          <a:p>
            <a:r>
              <a:rPr lang="en-US" dirty="0"/>
              <a:t>In any normal or bell-shaped distribution, roughly...</a:t>
            </a:r>
          </a:p>
          <a:p>
            <a:pPr lvl="1"/>
            <a:r>
              <a:rPr lang="en-US" b="1" dirty="0"/>
              <a:t>68% </a:t>
            </a:r>
            <a:r>
              <a:rPr lang="en-US" dirty="0"/>
              <a:t>of the observations lie within </a:t>
            </a:r>
            <a:r>
              <a:rPr lang="en-US" b="1" dirty="0"/>
              <a:t>one</a:t>
            </a:r>
            <a:r>
              <a:rPr lang="en-US" dirty="0"/>
              <a:t> standard deviation to either side of the mean.</a:t>
            </a:r>
          </a:p>
          <a:p>
            <a:pPr lvl="1"/>
            <a:r>
              <a:rPr lang="en-US" b="1" dirty="0"/>
              <a:t>95% </a:t>
            </a:r>
            <a:r>
              <a:rPr lang="en-US" dirty="0"/>
              <a:t>of the observations lie within </a:t>
            </a:r>
            <a:r>
              <a:rPr lang="en-US" b="1" dirty="0"/>
              <a:t>two</a:t>
            </a:r>
            <a:r>
              <a:rPr lang="en-US" dirty="0"/>
              <a:t> standard deviations to either side of the mean.</a:t>
            </a:r>
          </a:p>
          <a:p>
            <a:pPr lvl="1"/>
            <a:r>
              <a:rPr lang="en-US" b="1" dirty="0"/>
              <a:t>99.7% </a:t>
            </a:r>
            <a:r>
              <a:rPr lang="en-US" dirty="0"/>
              <a:t>of the observations lie within </a:t>
            </a:r>
            <a:r>
              <a:rPr lang="en-US" b="1" dirty="0"/>
              <a:t>three</a:t>
            </a:r>
            <a:r>
              <a:rPr lang="en-US" dirty="0"/>
              <a:t> standard deviations to either side of the mean.</a:t>
            </a:r>
          </a:p>
          <a:p>
            <a:pPr marL="38100" indent="0">
              <a:buNone/>
            </a:pPr>
            <a:endParaRPr lang="en-US" dirty="0"/>
          </a:p>
        </p:txBody>
      </p:sp>
    </p:spTree>
    <p:extLst>
      <p:ext uri="{BB962C8B-B14F-4D97-AF65-F5344CB8AC3E}">
        <p14:creationId xmlns:p14="http://schemas.microsoft.com/office/powerpoint/2010/main" val="15702164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29B4E-895B-433E-0045-8301ED7913F2}"/>
              </a:ext>
            </a:extLst>
          </p:cNvPr>
          <p:cNvSpPr>
            <a:spLocks noGrp="1"/>
          </p:cNvSpPr>
          <p:nvPr>
            <p:ph type="title"/>
          </p:nvPr>
        </p:nvSpPr>
        <p:spPr>
          <a:xfrm>
            <a:off x="5289754" y="639097"/>
            <a:ext cx="6253317" cy="3686015"/>
          </a:xfrm>
        </p:spPr>
        <p:txBody>
          <a:bodyPr vert="horz" lIns="91440" tIns="45720" rIns="91440" bIns="45720" rtlCol="0" anchor="b">
            <a:normAutofit fontScale="90000"/>
          </a:bodyPr>
          <a:lstStyle/>
          <a:p>
            <a:r>
              <a:rPr lang="en-US" sz="6200" b="1" i="0" u="none" strike="noStrike"/>
              <a:t>Estimating the unknown from a sample – Inferential Statistics</a:t>
            </a:r>
            <a:endParaRPr lang="en-US" sz="6200"/>
          </a:p>
        </p:txBody>
      </p:sp>
      <p:sp>
        <p:nvSpPr>
          <p:cNvPr id="3" name="Text Placeholder 2">
            <a:extLst>
              <a:ext uri="{FF2B5EF4-FFF2-40B4-BE49-F238E27FC236}">
                <a16:creationId xmlns:a16="http://schemas.microsoft.com/office/drawing/2014/main" id="{88E16877-4F86-C8C7-87D7-01295D056A62}"/>
              </a:ext>
            </a:extLst>
          </p:cNvPr>
          <p:cNvSpPr>
            <a:spLocks noGrp="1"/>
          </p:cNvSpPr>
          <p:nvPr>
            <p:ph type="body" idx="1"/>
          </p:nvPr>
        </p:nvSpPr>
        <p:spPr>
          <a:xfrm>
            <a:off x="5289753" y="4455621"/>
            <a:ext cx="6269347" cy="1238616"/>
          </a:xfrm>
        </p:spPr>
        <p:txBody>
          <a:bodyPr vert="horz" lIns="91440" tIns="45720" rIns="91440" bIns="45720" rtlCol="0">
            <a:normAutofit/>
          </a:bodyPr>
          <a:lstStyle/>
          <a:p>
            <a:r>
              <a:rPr lang="en-US" dirty="0">
                <a:solidFill>
                  <a:schemeClr val="tx1">
                    <a:lumMod val="85000"/>
                    <a:lumOff val="15000"/>
                  </a:schemeClr>
                </a:solidFill>
              </a:rPr>
              <a:t>A little bit of methods in this section…</a:t>
            </a:r>
          </a:p>
        </p:txBody>
      </p:sp>
      <p:pic>
        <p:nvPicPr>
          <p:cNvPr id="7" name="Graphic 6" descr="Statistics">
            <a:extLst>
              <a:ext uri="{FF2B5EF4-FFF2-40B4-BE49-F238E27FC236}">
                <a16:creationId xmlns:a16="http://schemas.microsoft.com/office/drawing/2014/main" id="{1052D269-A70B-B1A1-3489-D825CB9765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spTree>
    <p:extLst>
      <p:ext uri="{BB962C8B-B14F-4D97-AF65-F5344CB8AC3E}">
        <p14:creationId xmlns:p14="http://schemas.microsoft.com/office/powerpoint/2010/main" val="23409899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 Estimation</a:t>
            </a:r>
          </a:p>
        </p:txBody>
      </p:sp>
      <p:sp>
        <p:nvSpPr>
          <p:cNvPr id="3" name="Text Placeholder 2"/>
          <p:cNvSpPr>
            <a:spLocks noGrp="1"/>
          </p:cNvSpPr>
          <p:nvPr>
            <p:ph type="body" idx="1"/>
          </p:nvPr>
        </p:nvSpPr>
        <p:spPr/>
        <p:txBody>
          <a:bodyPr/>
          <a:lstStyle/>
          <a:p>
            <a:pPr indent="-349250">
              <a:lnSpc>
                <a:spcPct val="115000"/>
              </a:lnSpc>
              <a:spcBef>
                <a:spcPts val="0"/>
              </a:spcBef>
              <a:buSzPts val="1900"/>
            </a:pPr>
            <a:r>
              <a:rPr lang="en-US" sz="2400" dirty="0"/>
              <a:t>We are often interested in </a:t>
            </a:r>
            <a:r>
              <a:rPr lang="en-US" sz="2400" i="1" dirty="0">
                <a:solidFill>
                  <a:schemeClr val="accent1"/>
                </a:solidFill>
              </a:rPr>
              <a:t>population parameters</a:t>
            </a:r>
            <a:r>
              <a:rPr lang="en-US" sz="2400" dirty="0"/>
              <a:t>.</a:t>
            </a:r>
          </a:p>
          <a:p>
            <a:pPr indent="-349250">
              <a:lnSpc>
                <a:spcPct val="115000"/>
              </a:lnSpc>
              <a:spcBef>
                <a:spcPts val="0"/>
              </a:spcBef>
              <a:buSzPts val="1900"/>
            </a:pPr>
            <a:r>
              <a:rPr lang="en-US" sz="2400" dirty="0"/>
              <a:t>Since complete populations are difficult (or impossible) to collect data on, we use </a:t>
            </a:r>
            <a:r>
              <a:rPr lang="en-US" sz="2400" i="1" dirty="0">
                <a:solidFill>
                  <a:schemeClr val="accent1"/>
                </a:solidFill>
              </a:rPr>
              <a:t>sample statistics</a:t>
            </a:r>
            <a:r>
              <a:rPr lang="en-US" sz="2400" dirty="0"/>
              <a:t> as </a:t>
            </a:r>
            <a:r>
              <a:rPr lang="en-US" sz="2400" i="1" dirty="0">
                <a:solidFill>
                  <a:schemeClr val="accent1"/>
                </a:solidFill>
              </a:rPr>
              <a:t>point estimates</a:t>
            </a:r>
            <a:r>
              <a:rPr lang="en-US" sz="2400" dirty="0"/>
              <a:t> for the unknown population parameters of interest.</a:t>
            </a:r>
          </a:p>
          <a:p>
            <a:pPr indent="-349250">
              <a:lnSpc>
                <a:spcPct val="115000"/>
              </a:lnSpc>
              <a:spcBef>
                <a:spcPts val="0"/>
              </a:spcBef>
              <a:buSzPts val="1900"/>
            </a:pPr>
            <a:r>
              <a:rPr lang="en-US" sz="2400" dirty="0"/>
              <a:t>Sample statistics vary from sample to sample.</a:t>
            </a:r>
          </a:p>
          <a:p>
            <a:pPr indent="-349250">
              <a:lnSpc>
                <a:spcPct val="115000"/>
              </a:lnSpc>
              <a:spcBef>
                <a:spcPts val="0"/>
              </a:spcBef>
              <a:buSzPts val="1900"/>
            </a:pPr>
            <a:r>
              <a:rPr lang="en-US" sz="2400" dirty="0"/>
              <a:t>Quantifying how sample statistics vary provides a way to estimate the </a:t>
            </a:r>
            <a:r>
              <a:rPr lang="en-US" sz="2400" i="1" dirty="0">
                <a:solidFill>
                  <a:schemeClr val="accent1"/>
                </a:solidFill>
              </a:rPr>
              <a:t>margin of error</a:t>
            </a:r>
            <a:r>
              <a:rPr lang="en-US" sz="2400" dirty="0"/>
              <a:t> associated with our point estimate.</a:t>
            </a:r>
          </a:p>
          <a:p>
            <a:endParaRPr lang="en-US" sz="2400" dirty="0"/>
          </a:p>
        </p:txBody>
      </p:sp>
      <p:sp>
        <p:nvSpPr>
          <p:cNvPr id="4" name="Google Shape;58;p17"/>
          <p:cNvSpPr txBox="1">
            <a:spLocks/>
          </p:cNvSpPr>
          <p:nvPr/>
        </p:nvSpPr>
        <p:spPr>
          <a:xfrm flipH="1">
            <a:off x="2184900" y="4562253"/>
            <a:ext cx="7822200" cy="1580852"/>
          </a:xfrm>
          <a:prstGeom prst="rect">
            <a:avLst/>
          </a:prstGeom>
          <a:noFill/>
          <a:ln>
            <a:noFill/>
          </a:ln>
        </p:spPr>
        <p:txBody>
          <a:bodyPr spcFirstLastPara="1" vert="horz" wrap="square" lIns="91425" tIns="91425" rIns="91425" bIns="91425" rtlCol="0" anchor="t" anchorCtr="0">
            <a:noAutofit/>
          </a:bodyPr>
          <a:lstStyle>
            <a:lvl1pPr marL="457200" lvl="0" indent="-419100" algn="l" defTabSz="914400" rtl="0" eaLnBrk="1" latinLnBrk="0" hangingPunct="1">
              <a:lnSpc>
                <a:spcPct val="90000"/>
              </a:lnSpc>
              <a:spcBef>
                <a:spcPts val="600"/>
              </a:spcBef>
              <a:spcAft>
                <a:spcPts val="0"/>
              </a:spcAft>
              <a:buClr>
                <a:schemeClr val="accent1"/>
              </a:buClr>
              <a:buSzPts val="3000"/>
              <a:buFont typeface="Calibri" panose="020F0502020204030204" pitchFamily="34" charset="0"/>
              <a:buChar char="●"/>
              <a:defRPr sz="2000" kern="1200">
                <a:solidFill>
                  <a:schemeClr val="tx1">
                    <a:lumMod val="75000"/>
                    <a:lumOff val="25000"/>
                  </a:schemeClr>
                </a:solidFill>
                <a:latin typeface="+mn-lt"/>
                <a:ea typeface="+mn-ea"/>
                <a:cs typeface="+mn-cs"/>
              </a:defRPr>
            </a:lvl1pPr>
            <a:lvl2pPr marL="914400" lvl="1" indent="-381000" algn="l" defTabSz="914400" rtl="0" eaLnBrk="1" latinLnBrk="0" hangingPunct="1">
              <a:lnSpc>
                <a:spcPct val="90000"/>
              </a:lnSpc>
              <a:spcBef>
                <a:spcPts val="0"/>
              </a:spcBef>
              <a:spcAft>
                <a:spcPts val="0"/>
              </a:spcAft>
              <a:buClr>
                <a:schemeClr val="accent1"/>
              </a:buClr>
              <a:buSzPts val="2400"/>
              <a:buFont typeface="Calibri" pitchFamily="34" charset="0"/>
              <a:buChar char="○"/>
              <a:defRPr sz="1800" kern="1200">
                <a:solidFill>
                  <a:schemeClr val="tx1">
                    <a:lumMod val="75000"/>
                    <a:lumOff val="25000"/>
                  </a:schemeClr>
                </a:solidFill>
                <a:latin typeface="+mn-lt"/>
                <a:ea typeface="+mn-ea"/>
                <a:cs typeface="+mn-cs"/>
              </a:defRPr>
            </a:lvl2pPr>
            <a:lvl3pPr marL="1371600" lvl="2" indent="-381000" algn="l" defTabSz="914400" rtl="0" eaLnBrk="1" latinLnBrk="0" hangingPunct="1">
              <a:lnSpc>
                <a:spcPct val="90000"/>
              </a:lnSpc>
              <a:spcBef>
                <a:spcPts val="0"/>
              </a:spcBef>
              <a:spcAft>
                <a:spcPts val="0"/>
              </a:spcAft>
              <a:buClr>
                <a:schemeClr val="accent1"/>
              </a:buClr>
              <a:buSzPts val="2400"/>
              <a:buFont typeface="Calibri" pitchFamily="34" charset="0"/>
              <a:buChar char="■"/>
              <a:defRPr sz="1400" kern="1200">
                <a:solidFill>
                  <a:schemeClr val="tx1">
                    <a:lumMod val="75000"/>
                    <a:lumOff val="25000"/>
                  </a:schemeClr>
                </a:solidFill>
                <a:latin typeface="+mn-lt"/>
                <a:ea typeface="+mn-ea"/>
                <a:cs typeface="+mn-cs"/>
              </a:defRPr>
            </a:lvl3pPr>
            <a:lvl4pPr marL="1828800" lvl="3"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400" kern="1200">
                <a:solidFill>
                  <a:schemeClr val="tx1">
                    <a:lumMod val="75000"/>
                    <a:lumOff val="25000"/>
                  </a:schemeClr>
                </a:solidFill>
                <a:latin typeface="+mn-lt"/>
                <a:ea typeface="+mn-ea"/>
                <a:cs typeface="+mn-cs"/>
              </a:defRPr>
            </a:lvl4pPr>
            <a:lvl5pPr marL="2286000" lvl="4"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5pPr>
            <a:lvl6pPr marL="2743200" lvl="5"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6pPr>
            <a:lvl7pPr marL="3200400" lvl="6"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7pPr>
            <a:lvl8pPr marL="3657600" lvl="7"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8pPr>
            <a:lvl9pPr marL="4114800" lvl="8" indent="-342900" algn="l" defTabSz="914400" rtl="0" eaLnBrk="1" latinLnBrk="0" hangingPunct="1">
              <a:lnSpc>
                <a:spcPct val="90000"/>
              </a:lnSpc>
              <a:spcBef>
                <a:spcPts val="0"/>
              </a:spcBef>
              <a:spcAft>
                <a:spcPts val="0"/>
              </a:spcAft>
              <a:buClr>
                <a:schemeClr val="accent1"/>
              </a:buClr>
              <a:buSzPts val="1800"/>
              <a:buFont typeface="Calibri" pitchFamily="34" charset="0"/>
              <a:buChar char="■"/>
              <a:defRPr sz="1800" kern="1200">
                <a:solidFill>
                  <a:schemeClr val="tx1">
                    <a:lumMod val="75000"/>
                    <a:lumOff val="25000"/>
                  </a:schemeClr>
                </a:solidFill>
                <a:latin typeface="+mn-lt"/>
                <a:ea typeface="+mn-ea"/>
                <a:cs typeface="+mn-cs"/>
              </a:defRPr>
            </a:lvl9pPr>
          </a:lstStyle>
          <a:p>
            <a:pPr marL="0" indent="0">
              <a:lnSpc>
                <a:spcPct val="115000"/>
              </a:lnSpc>
              <a:spcBef>
                <a:spcPts val="0"/>
              </a:spcBef>
              <a:buFont typeface="Calibri" panose="020F0502020204030204" pitchFamily="34" charset="0"/>
              <a:buNone/>
            </a:pPr>
            <a:r>
              <a:rPr lang="en-US" sz="1900" dirty="0">
                <a:solidFill>
                  <a:schemeClr val="accent1"/>
                </a:solidFill>
              </a:rPr>
              <a:t>Suppose we randomly sample 1,000 adults from each state in the US. Would you expect the sample means of their heights to be the same, somewhat different, or very different?</a:t>
            </a:r>
          </a:p>
          <a:p>
            <a:pPr marL="0" indent="0">
              <a:lnSpc>
                <a:spcPct val="115000"/>
              </a:lnSpc>
              <a:spcBef>
                <a:spcPts val="0"/>
              </a:spcBef>
              <a:buFont typeface="Calibri" panose="020F0502020204030204" pitchFamily="34" charset="0"/>
              <a:buNone/>
            </a:pPr>
            <a:r>
              <a:rPr lang="en-US" sz="1900" i="1" dirty="0">
                <a:solidFill>
                  <a:schemeClr val="tx1"/>
                </a:solidFill>
              </a:rPr>
              <a:t>What if we took another random sample? Would they be identical?</a:t>
            </a:r>
          </a:p>
        </p:txBody>
      </p:sp>
    </p:spTree>
    <p:extLst>
      <p:ext uri="{BB962C8B-B14F-4D97-AF65-F5344CB8AC3E}">
        <p14:creationId xmlns:p14="http://schemas.microsoft.com/office/powerpoint/2010/main" val="1446594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1E792-B16F-6E13-3A58-5E616FC27F4F}"/>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Samples, populations and sampling</a:t>
            </a:r>
          </a:p>
        </p:txBody>
      </p:sp>
      <p:sp>
        <p:nvSpPr>
          <p:cNvPr id="3" name="Text Placeholder 2">
            <a:extLst>
              <a:ext uri="{FF2B5EF4-FFF2-40B4-BE49-F238E27FC236}">
                <a16:creationId xmlns:a16="http://schemas.microsoft.com/office/drawing/2014/main" id="{742709D9-185C-9547-365F-54652250BAB8}"/>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Sampling theory</a:t>
            </a:r>
          </a:p>
          <a:p>
            <a:pPr marR="0" lvl="1" rtl="0"/>
            <a:r>
              <a:rPr lang="en-US" sz="2400" b="0" i="0" u="none" strike="noStrike" kern="100" baseline="0" dirty="0">
                <a:latin typeface="Calibri" panose="020F0502020204030204" pitchFamily="34" charset="0"/>
              </a:rPr>
              <a:t>Drawing inferences from the sample about the population</a:t>
            </a:r>
          </a:p>
          <a:p>
            <a:pPr marR="0" lvl="1" rtl="0"/>
            <a:r>
              <a:rPr lang="en-US" sz="2400" b="0" i="0" u="none" strike="noStrike" kern="100" baseline="0" dirty="0">
                <a:latin typeface="Calibri" panose="020F0502020204030204" pitchFamily="34" charset="0"/>
              </a:rPr>
              <a:t>Defining a population</a:t>
            </a:r>
          </a:p>
          <a:p>
            <a:pPr marR="0" lvl="1" rtl="0"/>
            <a:r>
              <a:rPr lang="en-US" sz="2400" b="0" i="0" u="none" strike="noStrike" kern="100" baseline="0" dirty="0">
                <a:latin typeface="Calibri" panose="020F0502020204030204" pitchFamily="34" charset="0"/>
              </a:rPr>
              <a:t>Creating an appropriate sample</a:t>
            </a:r>
          </a:p>
          <a:p>
            <a:pPr marR="0" lvl="1" rtl="0"/>
            <a:r>
              <a:rPr lang="en-US" sz="2400" b="0" i="0" u="none" strike="noStrike" kern="100" baseline="0" dirty="0">
                <a:latin typeface="Calibri" panose="020F0502020204030204" pitchFamily="34" charset="0"/>
              </a:rPr>
              <a:t>LLN &amp; CLT</a:t>
            </a:r>
          </a:p>
          <a:p>
            <a:pPr marR="0" lvl="1" rtl="0"/>
            <a:r>
              <a:rPr lang="en-US" sz="2400" b="0" i="0" u="none" strike="noStrike" kern="100" baseline="0" dirty="0">
                <a:latin typeface="Calibri" panose="020F0502020204030204" pitchFamily="34" charset="0"/>
              </a:rPr>
              <a:t>Population Parameters and Sample Statistics</a:t>
            </a:r>
          </a:p>
          <a:p>
            <a:pPr marR="0" lvl="0" rtl="0"/>
            <a:r>
              <a:rPr lang="en-US" sz="2800" b="0" i="0" u="none" strike="noStrike" kern="100" baseline="0" dirty="0">
                <a:latin typeface="Calibri" panose="020F0502020204030204" pitchFamily="34" charset="0"/>
              </a:rPr>
              <a:t>Outlining a simulation: </a:t>
            </a:r>
            <a:r>
              <a:rPr lang="en-US" sz="2800" b="0" i="0" u="sng" strike="noStrike" kern="100" baseline="0" dirty="0">
                <a:solidFill>
                  <a:srgbClr val="0563C1"/>
                </a:solidFill>
                <a:latin typeface="Calibri" panose="020F0502020204030204" pitchFamily="34" charset="0"/>
                <a:hlinkClick r:id="rId2"/>
              </a:rPr>
              <a:t>https://onlinestatbook.com/stat_sim/sampling_dist/</a:t>
            </a:r>
            <a:r>
              <a:rPr lang="en-US" sz="2800" b="0" i="0" u="none" strike="noStrike" kern="100" baseline="0" dirty="0">
                <a:solidFill>
                  <a:srgbClr val="0563C1"/>
                </a:solidFill>
                <a:latin typeface="Calibri" panose="020F0502020204030204" pitchFamily="34" charset="0"/>
                <a:hlinkClick r:id="rId2"/>
              </a:rPr>
              <a:t> </a:t>
            </a:r>
          </a:p>
        </p:txBody>
      </p:sp>
    </p:spTree>
    <p:extLst>
      <p:ext uri="{BB962C8B-B14F-4D97-AF65-F5344CB8AC3E}">
        <p14:creationId xmlns:p14="http://schemas.microsoft.com/office/powerpoint/2010/main" val="7637142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487B9-BF38-DF38-33F2-78B7B800D66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Defining a population</a:t>
            </a:r>
          </a:p>
        </p:txBody>
      </p:sp>
      <p:sp>
        <p:nvSpPr>
          <p:cNvPr id="3" name="Text Placeholder 2">
            <a:extLst>
              <a:ext uri="{FF2B5EF4-FFF2-40B4-BE49-F238E27FC236}">
                <a16:creationId xmlns:a16="http://schemas.microsoft.com/office/drawing/2014/main" id="{C9B4DCE4-48E5-0347-CF7D-3052F2236A4C}"/>
              </a:ext>
            </a:extLst>
          </p:cNvPr>
          <p:cNvSpPr>
            <a:spLocks noGrp="1"/>
          </p:cNvSpPr>
          <p:nvPr>
            <p:ph idx="1"/>
          </p:nvPr>
        </p:nvSpPr>
        <p:spPr>
          <a:xfrm>
            <a:off x="432261" y="1845733"/>
            <a:ext cx="11563003" cy="4471939"/>
          </a:xfrm>
        </p:spPr>
        <p:txBody>
          <a:bodyPr>
            <a:normAutofit fontScale="92500" lnSpcReduction="10000"/>
          </a:bodyPr>
          <a:lstStyle/>
          <a:p>
            <a:pPr marR="0" lvl="0" rtl="0"/>
            <a:r>
              <a:rPr lang="en-US" sz="2400" b="0" i="0" u="none" strike="noStrike" kern="100" baseline="0" dirty="0">
                <a:latin typeface="Calibri" panose="020F0502020204030204" pitchFamily="34" charset="0"/>
              </a:rPr>
              <a:t>More of an abstract idea about who you want to make statements</a:t>
            </a:r>
          </a:p>
          <a:p>
            <a:pPr marR="0" lvl="0" rtl="0"/>
            <a:r>
              <a:rPr lang="en-US" sz="2400" b="0" i="0" u="none" strike="noStrike" kern="100" baseline="0" dirty="0">
                <a:latin typeface="Calibri" panose="020F0502020204030204" pitchFamily="34" charset="0"/>
              </a:rPr>
              <a:t>Example: Running a study with 100 undergraduate students as participants. Who is the population?</a:t>
            </a:r>
          </a:p>
          <a:p>
            <a:pPr marR="0" lvl="1" rtl="0"/>
            <a:r>
              <a:rPr lang="en-US" sz="2000" b="0" i="0" u="none" strike="noStrike" kern="100" baseline="0" dirty="0">
                <a:latin typeface="Calibri" panose="020F0502020204030204" pitchFamily="34" charset="0"/>
              </a:rPr>
              <a:t>All of the undergraduate psychology students at RIT?</a:t>
            </a:r>
          </a:p>
          <a:p>
            <a:pPr marR="0" lvl="1" rtl="0"/>
            <a:r>
              <a:rPr lang="en-US" sz="2000" b="0" i="0" u="none" strike="noStrike" kern="100" baseline="0" dirty="0">
                <a:latin typeface="Calibri" panose="020F0502020204030204" pitchFamily="34" charset="0"/>
              </a:rPr>
              <a:t>Undergraduate psychology students in general, anywhere in the world?</a:t>
            </a:r>
          </a:p>
          <a:p>
            <a:pPr marR="0" lvl="1" rtl="0"/>
            <a:r>
              <a:rPr lang="en-US" sz="2000" b="0" i="0" u="none" strike="noStrike" kern="100" baseline="0" dirty="0">
                <a:latin typeface="Calibri" panose="020F0502020204030204" pitchFamily="34" charset="0"/>
              </a:rPr>
              <a:t>Americans currently living?</a:t>
            </a:r>
          </a:p>
          <a:p>
            <a:pPr marR="0" lvl="1" rtl="0"/>
            <a:r>
              <a:rPr lang="en-US" sz="2000" b="0" i="0" u="none" strike="noStrike" kern="100" baseline="0" dirty="0">
                <a:latin typeface="Calibri" panose="020F0502020204030204" pitchFamily="34" charset="0"/>
              </a:rPr>
              <a:t>Americans of similar ages to my sample?</a:t>
            </a:r>
          </a:p>
          <a:p>
            <a:pPr marR="0" lvl="1" rtl="0"/>
            <a:r>
              <a:rPr lang="en-US" sz="2000" b="0" i="0" u="none" strike="noStrike" kern="100" baseline="0" dirty="0">
                <a:latin typeface="Calibri" panose="020F0502020204030204" pitchFamily="34" charset="0"/>
              </a:rPr>
              <a:t>Anyone currently alive?</a:t>
            </a:r>
          </a:p>
          <a:p>
            <a:pPr marR="0" lvl="1" rtl="0"/>
            <a:r>
              <a:rPr lang="en-US" sz="2000" b="0" i="0" u="none" strike="noStrike" kern="100" baseline="0" dirty="0">
                <a:latin typeface="Calibri" panose="020F0502020204030204" pitchFamily="34" charset="0"/>
              </a:rPr>
              <a:t>Any human being, past, present or future?</a:t>
            </a:r>
          </a:p>
          <a:p>
            <a:pPr marR="0" lvl="1" rtl="0"/>
            <a:r>
              <a:rPr lang="en-US" sz="2000" b="0" i="0" u="none" strike="noStrike" kern="100" baseline="0" dirty="0">
                <a:latin typeface="Calibri" panose="020F0502020204030204" pitchFamily="34" charset="0"/>
              </a:rPr>
              <a:t>Any biological organism with a sufficient degree of intelligence operating in a terrestrial environment?</a:t>
            </a:r>
          </a:p>
          <a:p>
            <a:pPr marR="0" lvl="1" rtl="0"/>
            <a:r>
              <a:rPr lang="en-US" sz="2000" b="0" i="0" u="none" strike="noStrike" kern="100" baseline="0" dirty="0">
                <a:latin typeface="Calibri" panose="020F0502020204030204" pitchFamily="34" charset="0"/>
              </a:rPr>
              <a:t>Any intelligent being?</a:t>
            </a:r>
          </a:p>
          <a:p>
            <a:pPr marR="0" lvl="0" rtl="0"/>
            <a:r>
              <a:rPr lang="en-US" sz="2400" b="0" i="0" u="none" strike="noStrike" kern="100" baseline="0" dirty="0">
                <a:latin typeface="Calibri" panose="020F0502020204030204" pitchFamily="34" charset="0"/>
              </a:rPr>
              <a:t>Critical point is that the sample is a subset of the population with the goal of drawing inferences about the larger population</a:t>
            </a:r>
          </a:p>
          <a:p>
            <a:pPr marR="0" lvl="0" rtl="0"/>
            <a:r>
              <a:rPr lang="en-US" sz="2400" b="0" i="0" u="none" strike="noStrike" kern="100" baseline="0" dirty="0">
                <a:latin typeface="Calibri" panose="020F0502020204030204" pitchFamily="34" charset="0"/>
              </a:rPr>
              <a:t>The relationship depends upon the procedure of selection for the sample</a:t>
            </a:r>
          </a:p>
        </p:txBody>
      </p:sp>
    </p:spTree>
    <p:extLst>
      <p:ext uri="{BB962C8B-B14F-4D97-AF65-F5344CB8AC3E}">
        <p14:creationId xmlns:p14="http://schemas.microsoft.com/office/powerpoint/2010/main" val="105691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500"/>
                                        <p:tgtEl>
                                          <p:spTgt spid="3">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fade">
                                      <p:cBhvr>
                                        <p:cTn id="3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091D8-B921-8AEF-EDE4-29AB4A122D68}"/>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Limits of Logical Reasoning</a:t>
            </a:r>
          </a:p>
        </p:txBody>
      </p:sp>
      <p:sp>
        <p:nvSpPr>
          <p:cNvPr id="3" name="Text Placeholder 2">
            <a:extLst>
              <a:ext uri="{FF2B5EF4-FFF2-40B4-BE49-F238E27FC236}">
                <a16:creationId xmlns:a16="http://schemas.microsoft.com/office/drawing/2014/main" id="{97AF7F59-677A-234F-359B-C005E7B245CA}"/>
              </a:ext>
            </a:extLst>
          </p:cNvPr>
          <p:cNvSpPr>
            <a:spLocks noGrp="1"/>
          </p:cNvSpPr>
          <p:nvPr>
            <p:ph idx="1"/>
          </p:nvPr>
        </p:nvSpPr>
        <p:spPr/>
        <p:txBody>
          <a:bodyPr>
            <a:normAutofit/>
          </a:bodyPr>
          <a:lstStyle/>
          <a:p>
            <a:pPr marR="0" lvl="0" rtl="0"/>
            <a:r>
              <a:rPr lang="en-US" sz="3200" b="0" i="0" u="none" strike="noStrike" kern="100" baseline="0" dirty="0">
                <a:latin typeface="Calibri" panose="020F0502020204030204" pitchFamily="34" charset="0"/>
              </a:rPr>
              <a:t>Let’s test out the limits to</a:t>
            </a:r>
            <a:r>
              <a:rPr lang="en-US" sz="3200" b="0" i="0" u="none" strike="noStrike" kern="100" dirty="0">
                <a:latin typeface="Calibri" panose="020F0502020204030204" pitchFamily="34" charset="0"/>
              </a:rPr>
              <a:t> logical reasoning using a coin flip game!</a:t>
            </a:r>
          </a:p>
          <a:p>
            <a:pPr marR="0" lvl="0" rtl="0"/>
            <a:r>
              <a:rPr lang="en-US" sz="3200" kern="100" dirty="0">
                <a:latin typeface="Calibri" panose="020F0502020204030204" pitchFamily="34" charset="0"/>
              </a:rPr>
              <a:t>We will try to predict the coin flip prior and have us determine what the logical side would say vs. including assumptions</a:t>
            </a:r>
            <a:endParaRPr lang="en-US" sz="3200" i="1" kern="100" dirty="0">
              <a:latin typeface="Calibri" panose="020F0502020204030204" pitchFamily="34" charset="0"/>
            </a:endParaRPr>
          </a:p>
          <a:p>
            <a:pPr marR="0" lvl="0" rtl="0"/>
            <a:endParaRPr lang="en-US" sz="3200" kern="100" dirty="0">
              <a:latin typeface="Calibri" panose="020F0502020204030204" pitchFamily="34" charset="0"/>
            </a:endParaRPr>
          </a:p>
          <a:p>
            <a:pPr marL="0" marR="0" lvl="0" indent="0" rtl="0">
              <a:buNone/>
            </a:pPr>
            <a:endParaRPr lang="en-US" b="0" i="0" u="none" strike="noStrike" kern="100" baseline="0" dirty="0">
              <a:latin typeface="Calibri" panose="020F0502020204030204" pitchFamily="34" charset="0"/>
            </a:endParaRPr>
          </a:p>
        </p:txBody>
      </p:sp>
    </p:spTree>
    <p:extLst>
      <p:ext uri="{BB962C8B-B14F-4D97-AF65-F5344CB8AC3E}">
        <p14:creationId xmlns:p14="http://schemas.microsoft.com/office/powerpoint/2010/main" val="12535351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052F-8767-090D-D543-22746B418554}"/>
              </a:ext>
            </a:extLst>
          </p:cNvPr>
          <p:cNvSpPr>
            <a:spLocks noGrp="1"/>
          </p:cNvSpPr>
          <p:nvPr>
            <p:ph type="title"/>
          </p:nvPr>
        </p:nvSpPr>
        <p:spPr>
          <a:xfrm>
            <a:off x="492371" y="349135"/>
            <a:ext cx="3863499" cy="1249110"/>
          </a:xfrm>
        </p:spPr>
        <p:txBody>
          <a:bodyPr>
            <a:normAutofit/>
          </a:bodyPr>
          <a:lstStyle/>
          <a:p>
            <a:pPr marR="0" rtl="0"/>
            <a:r>
              <a:rPr lang="en-US" sz="3600" b="1" i="0" u="none" strike="noStrike" kern="100" baseline="0" dirty="0">
                <a:solidFill>
                  <a:schemeClr val="tx1"/>
                </a:solidFill>
                <a:latin typeface="Calibri" panose="020F0502020204030204" pitchFamily="34" charset="0"/>
              </a:rPr>
              <a:t>Sampling – Simple random samples</a:t>
            </a:r>
          </a:p>
        </p:txBody>
      </p:sp>
      <p:sp>
        <p:nvSpPr>
          <p:cNvPr id="3" name="Text Placeholder 2">
            <a:extLst>
              <a:ext uri="{FF2B5EF4-FFF2-40B4-BE49-F238E27FC236}">
                <a16:creationId xmlns:a16="http://schemas.microsoft.com/office/drawing/2014/main" id="{1EC8E197-C346-A7B5-6044-3FD3C3E4CA59}"/>
              </a:ext>
            </a:extLst>
          </p:cNvPr>
          <p:cNvSpPr>
            <a:spLocks noGrp="1"/>
          </p:cNvSpPr>
          <p:nvPr>
            <p:ph idx="1"/>
          </p:nvPr>
        </p:nvSpPr>
        <p:spPr>
          <a:xfrm>
            <a:off x="492371" y="2113473"/>
            <a:ext cx="3084844" cy="3335519"/>
          </a:xfrm>
        </p:spPr>
        <p:txBody>
          <a:bodyPr>
            <a:normAutofit lnSpcReduction="10000"/>
          </a:bodyPr>
          <a:lstStyle/>
          <a:p>
            <a:pPr marR="0" lvl="0" rtl="0"/>
            <a:r>
              <a:rPr lang="en-US" b="0" i="0" u="none" strike="noStrike" kern="100" baseline="0" dirty="0">
                <a:solidFill>
                  <a:schemeClr val="tx1"/>
                </a:solidFill>
                <a:latin typeface="Calibri" panose="020F0502020204030204" pitchFamily="34" charset="0"/>
              </a:rPr>
              <a:t>Let’s say I have a bag containing 10 chips</a:t>
            </a:r>
          </a:p>
          <a:p>
            <a:pPr marR="0" lvl="0" rtl="0"/>
            <a:r>
              <a:rPr lang="en-US" b="0" i="0" u="none" strike="noStrike" kern="100" baseline="0" dirty="0">
                <a:solidFill>
                  <a:schemeClr val="tx1"/>
                </a:solidFill>
                <a:latin typeface="Calibri" panose="020F0502020204030204" pitchFamily="34" charset="0"/>
              </a:rPr>
              <a:t>Note about with vs. without replacement</a:t>
            </a:r>
          </a:p>
          <a:p>
            <a:pPr marR="0" lvl="1" rtl="0"/>
            <a:r>
              <a:rPr lang="en-US" sz="2000" b="0" i="0" u="none" strike="noStrike" kern="100" baseline="0" dirty="0">
                <a:solidFill>
                  <a:schemeClr val="tx1"/>
                </a:solidFill>
                <a:latin typeface="Calibri" panose="020F0502020204030204" pitchFamily="34" charset="0"/>
              </a:rPr>
              <a:t>Most statistical theory is based on </a:t>
            </a:r>
            <a:r>
              <a:rPr lang="en-US" sz="2000" b="0" i="1" u="none" strike="noStrike" kern="100" baseline="0" dirty="0">
                <a:solidFill>
                  <a:schemeClr val="tx1"/>
                </a:solidFill>
                <a:latin typeface="Calibri" panose="020F0502020204030204" pitchFamily="34" charset="0"/>
              </a:rPr>
              <a:t>with</a:t>
            </a:r>
            <a:r>
              <a:rPr lang="en-US" sz="2000" b="0" i="0" u="none" strike="noStrike" kern="100" baseline="0" dirty="0">
                <a:solidFill>
                  <a:schemeClr val="tx1"/>
                </a:solidFill>
                <a:latin typeface="Calibri" panose="020F0502020204030204" pitchFamily="34" charset="0"/>
              </a:rPr>
              <a:t> replacement</a:t>
            </a:r>
          </a:p>
        </p:txBody>
      </p:sp>
      <p:pic>
        <p:nvPicPr>
          <p:cNvPr id="5" name="Picture 4">
            <a:extLst>
              <a:ext uri="{FF2B5EF4-FFF2-40B4-BE49-F238E27FC236}">
                <a16:creationId xmlns:a16="http://schemas.microsoft.com/office/drawing/2014/main" id="{BA0AC0E6-8889-FD5D-504A-916D75B099E3}"/>
              </a:ext>
            </a:extLst>
          </p:cNvPr>
          <p:cNvPicPr>
            <a:picLocks noChangeAspect="1"/>
          </p:cNvPicPr>
          <p:nvPr/>
        </p:nvPicPr>
        <p:blipFill>
          <a:blip r:embed="rId2"/>
          <a:stretch>
            <a:fillRect/>
          </a:stretch>
        </p:blipFill>
        <p:spPr>
          <a:xfrm>
            <a:off x="4742017" y="1287605"/>
            <a:ext cx="6798082" cy="4282790"/>
          </a:xfrm>
          <a:prstGeom prst="rect">
            <a:avLst/>
          </a:prstGeom>
        </p:spPr>
      </p:pic>
    </p:spTree>
    <p:extLst>
      <p:ext uri="{BB962C8B-B14F-4D97-AF65-F5344CB8AC3E}">
        <p14:creationId xmlns:p14="http://schemas.microsoft.com/office/powerpoint/2010/main" val="2082905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6EEB-91E0-9474-331B-252868E8859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 Biased Sampling</a:t>
            </a:r>
          </a:p>
        </p:txBody>
      </p:sp>
      <p:pic>
        <p:nvPicPr>
          <p:cNvPr id="5" name="Picture 4">
            <a:extLst>
              <a:ext uri="{FF2B5EF4-FFF2-40B4-BE49-F238E27FC236}">
                <a16:creationId xmlns:a16="http://schemas.microsoft.com/office/drawing/2014/main" id="{789935CD-7190-4037-27CA-3BD25419C5D1}"/>
              </a:ext>
            </a:extLst>
          </p:cNvPr>
          <p:cNvPicPr>
            <a:picLocks noChangeAspect="1"/>
          </p:cNvPicPr>
          <p:nvPr/>
        </p:nvPicPr>
        <p:blipFill>
          <a:blip r:embed="rId2"/>
          <a:stretch>
            <a:fillRect/>
          </a:stretch>
        </p:blipFill>
        <p:spPr>
          <a:xfrm>
            <a:off x="2395462" y="1977443"/>
            <a:ext cx="6640473" cy="3938199"/>
          </a:xfrm>
          <a:prstGeom prst="rect">
            <a:avLst/>
          </a:prstGeom>
        </p:spPr>
      </p:pic>
    </p:spTree>
    <p:extLst>
      <p:ext uri="{BB962C8B-B14F-4D97-AF65-F5344CB8AC3E}">
        <p14:creationId xmlns:p14="http://schemas.microsoft.com/office/powerpoint/2010/main" val="10639133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3D67-FB41-0077-5469-386AFA91321C}"/>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 How much does it matter</a:t>
            </a:r>
          </a:p>
        </p:txBody>
      </p:sp>
      <p:sp>
        <p:nvSpPr>
          <p:cNvPr id="3" name="Text Placeholder 2">
            <a:extLst>
              <a:ext uri="{FF2B5EF4-FFF2-40B4-BE49-F238E27FC236}">
                <a16:creationId xmlns:a16="http://schemas.microsoft.com/office/drawing/2014/main" id="{2A309B6E-E46C-2835-8207-4A48825757AA}"/>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Difficult to identify a simple random sample in the real world</a:t>
            </a:r>
          </a:p>
          <a:p>
            <a:pPr marR="0" lvl="1" rtl="0"/>
            <a:r>
              <a:rPr lang="en-US" sz="2000" b="0" i="0" u="none" strike="noStrike" kern="100" baseline="0" dirty="0">
                <a:latin typeface="Calibri" panose="020F0502020204030204" pitchFamily="34" charset="0"/>
              </a:rPr>
              <a:t>Think about the differences between the two sampling techniques we just saw. Should it matter?</a:t>
            </a:r>
          </a:p>
          <a:p>
            <a:pPr marR="0" lvl="0" rtl="0"/>
            <a:r>
              <a:rPr lang="en-US" sz="2400" b="0" i="0" u="none" strike="noStrike" kern="100" baseline="0" dirty="0">
                <a:latin typeface="Calibri" panose="020F0502020204030204" pitchFamily="34" charset="0"/>
              </a:rPr>
              <a:t>We can adjust for biases</a:t>
            </a:r>
          </a:p>
          <a:p>
            <a:pPr marR="0" lvl="0" rtl="0"/>
            <a:r>
              <a:rPr lang="en-US" sz="2400" b="1" i="0" u="none" strike="noStrike" kern="100" baseline="0" dirty="0">
                <a:latin typeface="Calibri" panose="020F0502020204030204" pitchFamily="34" charset="0"/>
              </a:rPr>
              <a:t>Two Key Points</a:t>
            </a:r>
          </a:p>
          <a:p>
            <a:pPr marR="0" lvl="1" rtl="0"/>
            <a:r>
              <a:rPr lang="en-US" sz="2000" b="0" i="0" u="none" strike="noStrike" kern="100" baseline="0" dirty="0">
                <a:latin typeface="Calibri" panose="020F0502020204030204" pitchFamily="34" charset="0"/>
              </a:rPr>
              <a:t>Designing studies – think about the population you want to make inferences about</a:t>
            </a:r>
          </a:p>
          <a:p>
            <a:pPr marR="0" lvl="1" rtl="0"/>
            <a:r>
              <a:rPr lang="en-US" sz="2000" b="0" i="0" u="none" strike="noStrike" kern="100" baseline="0" dirty="0">
                <a:latin typeface="Calibri" panose="020F0502020204030204" pitchFamily="34" charset="0"/>
              </a:rPr>
              <a:t>Critiquing studies – Think about how their sample may impact the conclusions that are being made</a:t>
            </a:r>
          </a:p>
        </p:txBody>
      </p:sp>
    </p:spTree>
    <p:extLst>
      <p:ext uri="{BB962C8B-B14F-4D97-AF65-F5344CB8AC3E}">
        <p14:creationId xmlns:p14="http://schemas.microsoft.com/office/powerpoint/2010/main" val="29312924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30649-B56E-1878-29B4-505EE011CE4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Population Parameters &amp; Sample Statistics</a:t>
            </a:r>
          </a:p>
        </p:txBody>
      </p:sp>
      <p:sp>
        <p:nvSpPr>
          <p:cNvPr id="3" name="Text Placeholder 2">
            <a:extLst>
              <a:ext uri="{FF2B5EF4-FFF2-40B4-BE49-F238E27FC236}">
                <a16:creationId xmlns:a16="http://schemas.microsoft.com/office/drawing/2014/main" id="{98667FF7-367E-C537-4377-AB48D59D4658}"/>
              </a:ext>
            </a:extLst>
          </p:cNvPr>
          <p:cNvSpPr>
            <a:spLocks noGrp="1"/>
          </p:cNvSpPr>
          <p:nvPr>
            <p:ph idx="1"/>
          </p:nvPr>
        </p:nvSpPr>
        <p:spPr/>
        <p:txBody>
          <a:bodyPr>
            <a:normAutofit/>
          </a:bodyPr>
          <a:lstStyle/>
          <a:p>
            <a:r>
              <a:rPr lang="en-US" sz="2400" b="0" i="0" u="none" strike="noStrike" kern="100" baseline="0" dirty="0">
                <a:latin typeface="Calibri" panose="020F0502020204030204" pitchFamily="34" charset="0"/>
              </a:rPr>
              <a:t>Let’s return to the simulation </a:t>
            </a:r>
            <a:r>
              <a:rPr lang="en-US" sz="2400" u="sng" kern="100" dirty="0">
                <a:solidFill>
                  <a:srgbClr val="0563C1"/>
                </a:solidFill>
                <a:latin typeface="Calibri" panose="020F0502020204030204" pitchFamily="34" charset="0"/>
              </a:rPr>
              <a:t>https://onlinestatbook.com/stat_sim/sampling_dist/</a:t>
            </a:r>
            <a:r>
              <a:rPr lang="en-US" sz="2400" kern="100" dirty="0">
                <a:solidFill>
                  <a:srgbClr val="0563C1"/>
                </a:solidFill>
                <a:latin typeface="Calibri" panose="020F0502020204030204" pitchFamily="34" charset="0"/>
              </a:rPr>
              <a:t> </a:t>
            </a:r>
            <a:endParaRPr lang="en-US" sz="2400" b="0" i="0" u="none" strike="noStrike" kern="100" baseline="0" dirty="0">
              <a:latin typeface="Calibri" panose="020F0502020204030204" pitchFamily="34" charset="0"/>
            </a:endParaRPr>
          </a:p>
          <a:p>
            <a:pPr marR="0" lvl="0" rtl="0"/>
            <a:r>
              <a:rPr lang="en-US" sz="2400" b="0" i="0" u="none" strike="noStrike" kern="100" baseline="0" dirty="0">
                <a:latin typeface="Calibri" panose="020F0502020204030204" pitchFamily="34" charset="0"/>
              </a:rPr>
              <a:t>Parameters of the population</a:t>
            </a:r>
          </a:p>
          <a:p>
            <a:pPr marR="0" lvl="1" rtl="0"/>
            <a:r>
              <a:rPr lang="en-US" sz="2000" b="0" i="0" u="none" strike="noStrike" kern="100" baseline="0" dirty="0">
                <a:latin typeface="Calibri" panose="020F0502020204030204" pitchFamily="34" charset="0"/>
              </a:rPr>
              <a:t>Mean = 16; Standard Deviation = 5</a:t>
            </a:r>
          </a:p>
          <a:p>
            <a:pPr marR="0" lvl="0" rtl="0"/>
            <a:r>
              <a:rPr lang="en-US" sz="2400" b="0" i="0" u="none" strike="noStrike" kern="100" baseline="0" dirty="0">
                <a:latin typeface="Calibri" panose="020F0502020204030204" pitchFamily="34" charset="0"/>
              </a:rPr>
              <a:t>Sample is taken – can calculate the mean and standard deviation of the sample</a:t>
            </a:r>
          </a:p>
          <a:p>
            <a:pPr marR="0" lvl="1" rtl="0"/>
            <a:r>
              <a:rPr lang="en-US" sz="2000" b="0" i="0" u="none" strike="noStrike" kern="100" baseline="0" dirty="0">
                <a:latin typeface="Calibri" panose="020F0502020204030204" pitchFamily="34" charset="0"/>
              </a:rPr>
              <a:t>These are the </a:t>
            </a:r>
            <a:r>
              <a:rPr lang="en-US" sz="2000" b="1" i="0" u="none" strike="noStrike" kern="100" baseline="0" dirty="0">
                <a:latin typeface="Calibri" panose="020F0502020204030204" pitchFamily="34" charset="0"/>
              </a:rPr>
              <a:t>sample statistics</a:t>
            </a:r>
          </a:p>
          <a:p>
            <a:pPr marR="0" lvl="0" rtl="0"/>
            <a:r>
              <a:rPr lang="en-US" sz="2400" b="0" i="0" u="none" strike="noStrike" kern="100" baseline="0" dirty="0">
                <a:latin typeface="Calibri" panose="020F0502020204030204" pitchFamily="34" charset="0"/>
              </a:rPr>
              <a:t>With this procedure, we will be able to estimate the population parameters and estimate confidence intervals</a:t>
            </a:r>
          </a:p>
          <a:p>
            <a:pPr marR="0" lvl="1" rtl="0"/>
            <a:r>
              <a:rPr lang="en-US" sz="2000" b="0" i="0" u="none" strike="noStrike" kern="100" baseline="0" dirty="0">
                <a:latin typeface="Calibri" panose="020F0502020204030204" pitchFamily="34" charset="0"/>
              </a:rPr>
              <a:t>We need to do a little more with Sampling Theory first</a:t>
            </a:r>
          </a:p>
        </p:txBody>
      </p:sp>
    </p:spTree>
    <p:extLst>
      <p:ext uri="{BB962C8B-B14F-4D97-AF65-F5344CB8AC3E}">
        <p14:creationId xmlns:p14="http://schemas.microsoft.com/office/powerpoint/2010/main" val="41244309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386FF-F688-F7F4-1D8A-03A4A594CE89}"/>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Law of Large Numbers</a:t>
            </a:r>
          </a:p>
        </p:txBody>
      </p:sp>
      <p:sp>
        <p:nvSpPr>
          <p:cNvPr id="3" name="Text Placeholder 2">
            <a:extLst>
              <a:ext uri="{FF2B5EF4-FFF2-40B4-BE49-F238E27FC236}">
                <a16:creationId xmlns:a16="http://schemas.microsoft.com/office/drawing/2014/main" id="{AD1E00F5-14E2-C50C-B76C-4B024C06B9E3}"/>
              </a:ext>
            </a:extLst>
          </p:cNvPr>
          <p:cNvSpPr>
            <a:spLocks noGrp="1"/>
          </p:cNvSpPr>
          <p:nvPr>
            <p:ph idx="1"/>
          </p:nvPr>
        </p:nvSpPr>
        <p:spPr/>
        <p:txBody>
          <a:bodyPr>
            <a:normAutofit/>
          </a:bodyPr>
          <a:lstStyle/>
          <a:p>
            <a:pPr marR="0" lvl="0" rtl="0"/>
            <a:r>
              <a:rPr lang="en-US" sz="2800" b="0" i="0" u="none" strike="noStrike" kern="100" baseline="0" dirty="0">
                <a:latin typeface="Calibri" panose="020F0502020204030204" pitchFamily="34" charset="0"/>
              </a:rPr>
              <a:t>We may need to increase our precision of our estimates</a:t>
            </a:r>
          </a:p>
          <a:p>
            <a:pPr marR="0" lvl="1" rtl="0"/>
            <a:r>
              <a:rPr lang="en-US" sz="2400" b="0" i="0" u="none" strike="noStrike" kern="100" baseline="0" dirty="0">
                <a:latin typeface="Calibri" panose="020F0502020204030204" pitchFamily="34" charset="0"/>
              </a:rPr>
              <a:t>Increase our sample size; Why does this work?</a:t>
            </a:r>
          </a:p>
          <a:p>
            <a:pPr marR="0" lvl="0" rtl="0"/>
            <a:r>
              <a:rPr lang="en-US" sz="2800" b="0" i="0" u="none" strike="noStrike" kern="100" baseline="0" dirty="0">
                <a:latin typeface="Calibri" panose="020F0502020204030204" pitchFamily="34" charset="0"/>
              </a:rPr>
              <a:t>Law of Large Numbers (a law about averages)</a:t>
            </a:r>
          </a:p>
          <a:p>
            <a:pPr marR="0" lvl="0" rtl="0"/>
            <a:r>
              <a:rPr lang="en-US" sz="2800" b="0" i="0" u="none" strike="noStrike" kern="100" baseline="0" dirty="0">
                <a:latin typeface="Calibri" panose="020F0502020204030204" pitchFamily="34" charset="0"/>
              </a:rPr>
              <a:t>As the sample size increases, the sample mean tends to get closer to the population mean</a:t>
            </a:r>
          </a:p>
          <a:p>
            <a:pPr marR="0" lvl="1" rtl="0"/>
            <a:r>
              <a:rPr lang="en-US" sz="2400" b="0" i="0" u="none" strike="noStrike" kern="100" baseline="0" dirty="0">
                <a:latin typeface="Calibri" panose="020F0502020204030204" pitchFamily="34" charset="0"/>
              </a:rPr>
              <a:t>As the sample size approaches infinity, the sample mean approaches the population mean</a:t>
            </a:r>
          </a:p>
        </p:txBody>
      </p:sp>
    </p:spTree>
    <p:extLst>
      <p:ext uri="{BB962C8B-B14F-4D97-AF65-F5344CB8AC3E}">
        <p14:creationId xmlns:p14="http://schemas.microsoft.com/office/powerpoint/2010/main" val="23990130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C0C5-8B14-3264-ACA0-326548D91BAB}"/>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Distribution &amp; Central Limit Theorem</a:t>
            </a:r>
          </a:p>
        </p:txBody>
      </p:sp>
      <p:sp>
        <p:nvSpPr>
          <p:cNvPr id="3" name="Text Placeholder 2">
            <a:extLst>
              <a:ext uri="{FF2B5EF4-FFF2-40B4-BE49-F238E27FC236}">
                <a16:creationId xmlns:a16="http://schemas.microsoft.com/office/drawing/2014/main" id="{771AFD9B-1E46-9356-9CAA-562C82A538D3}"/>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LLN – a long run guarantee...not super useful IRL</a:t>
            </a:r>
          </a:p>
          <a:p>
            <a:pPr marR="0" lvl="0" rtl="0"/>
            <a:r>
              <a:rPr lang="en-US" sz="2400" b="0" i="0" u="none" strike="noStrike" kern="100" baseline="0" dirty="0">
                <a:latin typeface="Calibri" panose="020F0502020204030204" pitchFamily="34" charset="0"/>
              </a:rPr>
              <a:t>Create the Sampling Distribution Simulation</a:t>
            </a:r>
          </a:p>
          <a:p>
            <a:pPr marR="0" lvl="0" rtl="0"/>
            <a:r>
              <a:rPr lang="en-US" sz="2400" b="0" i="0" u="none" strike="noStrike" kern="100" baseline="0" dirty="0">
                <a:latin typeface="Calibri" panose="020F0502020204030204" pitchFamily="34" charset="0"/>
              </a:rPr>
              <a:t>Run a study with N = 5</a:t>
            </a:r>
          </a:p>
          <a:p>
            <a:pPr marR="0" lvl="0" rtl="0"/>
            <a:r>
              <a:rPr lang="en-US" sz="2400" b="0" i="0" u="none" strike="noStrike" kern="100" baseline="0" dirty="0">
                <a:latin typeface="Calibri" panose="020F0502020204030204" pitchFamily="34" charset="0"/>
              </a:rPr>
              <a:t>Replicate the study 10 times</a:t>
            </a:r>
          </a:p>
          <a:p>
            <a:pPr marR="0" lvl="1" rtl="0"/>
            <a:r>
              <a:rPr lang="en-US" sz="2000" b="0" i="0" u="none" strike="noStrike" kern="100" baseline="0" dirty="0">
                <a:latin typeface="Calibri" panose="020F0502020204030204" pitchFamily="34" charset="0"/>
              </a:rPr>
              <a:t>Collect 5 scores, calculate mean of sample</a:t>
            </a:r>
          </a:p>
          <a:p>
            <a:pPr marR="0" lvl="1" rtl="0"/>
            <a:r>
              <a:rPr lang="en-US" sz="2000" b="0" i="0" u="none" strike="noStrike" kern="100" baseline="0" dirty="0">
                <a:latin typeface="Calibri" panose="020F0502020204030204" pitchFamily="34" charset="0"/>
              </a:rPr>
              <a:t>Repeat</a:t>
            </a:r>
          </a:p>
          <a:p>
            <a:pPr marR="0" lvl="1" rtl="0"/>
            <a:r>
              <a:rPr lang="en-US" sz="2000" b="0" i="0" u="none" strike="noStrike" kern="100" baseline="0" dirty="0">
                <a:latin typeface="Calibri" panose="020F0502020204030204" pitchFamily="34" charset="0"/>
              </a:rPr>
              <a:t>Look at the simulated distribution</a:t>
            </a:r>
          </a:p>
          <a:p>
            <a:pPr marR="0" lvl="0" rtl="0"/>
            <a:r>
              <a:rPr lang="en-US" sz="2400" b="0" i="0" u="none" strike="noStrike" kern="100" baseline="0" dirty="0">
                <a:latin typeface="Calibri" panose="020F0502020204030204" pitchFamily="34" charset="0"/>
              </a:rPr>
              <a:t>Create a sampling distribution of the means</a:t>
            </a:r>
          </a:p>
          <a:p>
            <a:pPr marR="0" lvl="1" rtl="0"/>
            <a:r>
              <a:rPr lang="en-US" sz="2000" b="0" i="0" u="none" strike="noStrike" kern="100" baseline="0" dirty="0">
                <a:latin typeface="Calibri" panose="020F0502020204030204" pitchFamily="34" charset="0"/>
              </a:rPr>
              <a:t>Sampling distributions exist for other statistics</a:t>
            </a:r>
          </a:p>
        </p:txBody>
      </p:sp>
    </p:spTree>
    <p:extLst>
      <p:ext uri="{BB962C8B-B14F-4D97-AF65-F5344CB8AC3E}">
        <p14:creationId xmlns:p14="http://schemas.microsoft.com/office/powerpoint/2010/main" val="20017660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6654-AC13-D0C2-8977-9F6A136A8C3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Sampling Distribution &amp; Central Limit Theorem</a:t>
            </a:r>
          </a:p>
        </p:txBody>
      </p:sp>
      <p:sp>
        <p:nvSpPr>
          <p:cNvPr id="3" name="Text Placeholder 2">
            <a:extLst>
              <a:ext uri="{FF2B5EF4-FFF2-40B4-BE49-F238E27FC236}">
                <a16:creationId xmlns:a16="http://schemas.microsoft.com/office/drawing/2014/main" id="{D8522D27-8BDF-961F-0D9C-8B91CED9CCA2}"/>
              </a:ext>
            </a:extLst>
          </p:cNvPr>
          <p:cNvSpPr>
            <a:spLocks noGrp="1"/>
          </p:cNvSpPr>
          <p:nvPr>
            <p:ph idx="1"/>
          </p:nvPr>
        </p:nvSpPr>
        <p:spPr/>
        <p:txBody>
          <a:bodyPr>
            <a:normAutofit fontScale="92500"/>
          </a:bodyPr>
          <a:lstStyle/>
          <a:p>
            <a:pPr marR="0" lvl="0" rtl="0"/>
            <a:r>
              <a:rPr lang="en-US" b="0" i="0" u="none" strike="noStrike" kern="100" baseline="0" dirty="0">
                <a:latin typeface="Calibri" panose="020F0502020204030204" pitchFamily="34" charset="0"/>
              </a:rPr>
              <a:t>What happens to sampling distribution when the sample size increases?</a:t>
            </a:r>
          </a:p>
          <a:p>
            <a:pPr marR="0" lvl="1" rtl="0"/>
            <a:r>
              <a:rPr lang="en-US" b="0" i="0" u="none" strike="noStrike" kern="100" baseline="0" dirty="0">
                <a:latin typeface="Calibri" panose="020F0502020204030204" pitchFamily="34" charset="0"/>
              </a:rPr>
              <a:t>Standard Deviation of sampling distribution =</a:t>
            </a:r>
            <a:r>
              <a:rPr lang="en-US" b="1" i="0" u="none" strike="noStrike" kern="100" baseline="0" dirty="0">
                <a:latin typeface="Calibri" panose="020F0502020204030204" pitchFamily="34" charset="0"/>
              </a:rPr>
              <a:t> Standard Error</a:t>
            </a:r>
          </a:p>
          <a:p>
            <a:pPr marR="0" lvl="0" rtl="0"/>
            <a:r>
              <a:rPr lang="en-US" b="0" i="0" u="none" strike="noStrike" kern="100" baseline="0" dirty="0">
                <a:latin typeface="Calibri" panose="020F0502020204030204" pitchFamily="34" charset="0"/>
              </a:rPr>
              <a:t>What happens to sampling distribution when population is non-normal?</a:t>
            </a:r>
          </a:p>
          <a:p>
            <a:pPr marR="0" lvl="0" rtl="0"/>
            <a:r>
              <a:rPr lang="en-US" b="1" i="0" u="none" strike="noStrike" kern="100" baseline="0" dirty="0">
                <a:latin typeface="Calibri" panose="020F0502020204030204" pitchFamily="34" charset="0"/>
              </a:rPr>
              <a:t>Central Limit Theorem</a:t>
            </a:r>
          </a:p>
          <a:p>
            <a:pPr marR="0" lvl="1" rtl="0"/>
            <a:r>
              <a:rPr lang="en-US" b="0" i="0" u="none" strike="noStrike" kern="100" baseline="0" dirty="0">
                <a:latin typeface="Calibri" panose="020F0502020204030204" pitchFamily="34" charset="0"/>
              </a:rPr>
              <a:t>The mean of the sampling distribution is the same as the mean of the population</a:t>
            </a:r>
          </a:p>
          <a:p>
            <a:pPr marR="0" lvl="1" rtl="0"/>
            <a:r>
              <a:rPr lang="en-US" b="0" i="0" u="none" strike="noStrike" kern="100" baseline="0" dirty="0">
                <a:latin typeface="Calibri" panose="020F0502020204030204" pitchFamily="34" charset="0"/>
              </a:rPr>
              <a:t>The standard deviation of the sampling distribution (i.e., the standard error) gets smaller as the sample size increases</a:t>
            </a:r>
          </a:p>
          <a:p>
            <a:pPr marR="0" lvl="1" rtl="0"/>
            <a:r>
              <a:rPr lang="en-US" b="0" i="0" u="none" strike="noStrike" kern="100" baseline="0" dirty="0">
                <a:latin typeface="Calibri" panose="020F0502020204030204" pitchFamily="34" charset="0"/>
              </a:rPr>
              <a:t>The shape of the sampling distribution becomes normal as the sample size increases</a:t>
            </a:r>
          </a:p>
        </p:txBody>
      </p:sp>
    </p:spTree>
    <p:extLst>
      <p:ext uri="{BB962C8B-B14F-4D97-AF65-F5344CB8AC3E}">
        <p14:creationId xmlns:p14="http://schemas.microsoft.com/office/powerpoint/2010/main" val="38801968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E9E49-549F-68E8-6011-BA2135F4FAE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Estimating Population Parameter</a:t>
            </a:r>
          </a:p>
        </p:txBody>
      </p:sp>
      <p:sp>
        <p:nvSpPr>
          <p:cNvPr id="3" name="Text Placeholder 2">
            <a:extLst>
              <a:ext uri="{FF2B5EF4-FFF2-40B4-BE49-F238E27FC236}">
                <a16:creationId xmlns:a16="http://schemas.microsoft.com/office/drawing/2014/main" id="{282C7E62-F522-4C79-CCEC-0BF039461C14}"/>
              </a:ext>
            </a:extLst>
          </p:cNvPr>
          <p:cNvSpPr>
            <a:spLocks noGrp="1"/>
          </p:cNvSpPr>
          <p:nvPr>
            <p:ph idx="1"/>
          </p:nvPr>
        </p:nvSpPr>
        <p:spPr/>
        <p:txBody>
          <a:bodyPr/>
          <a:lstStyle/>
          <a:p>
            <a:pPr marR="0" lvl="0" rtl="0"/>
            <a:r>
              <a:rPr lang="en-US" b="0" i="0" u="none" strike="noStrike" kern="100" baseline="0" dirty="0">
                <a:latin typeface="Calibri" panose="020F0502020204030204" pitchFamily="34" charset="0"/>
              </a:rPr>
              <a:t>Calculated from the sample</a:t>
            </a:r>
          </a:p>
          <a:p>
            <a:pPr marR="0" lvl="0" rtl="0"/>
            <a:r>
              <a:rPr lang="en-US" b="0" i="0" u="none" strike="noStrike" kern="100" baseline="0" dirty="0">
                <a:latin typeface="Calibri" panose="020F0502020204030204" pitchFamily="34" charset="0"/>
              </a:rPr>
              <a:t>Sample Statistic </a:t>
            </a:r>
            <a:r>
              <a:rPr lang="en-US" b="0" i="0" u="none" strike="noStrike" kern="100" baseline="0" dirty="0">
                <a:latin typeface="Calibri Light" panose="020F0302020204030204" pitchFamily="34" charset="0"/>
              </a:rPr>
              <a:t>≠</a:t>
            </a:r>
            <a:r>
              <a:rPr lang="en-US" b="0" i="0" u="none" strike="noStrike" kern="100" baseline="0" dirty="0">
                <a:latin typeface="Calibri" panose="020F0502020204030204" pitchFamily="34" charset="0"/>
              </a:rPr>
              <a:t> Estimate Population Parameter (conceptually</a:t>
            </a:r>
          </a:p>
          <a:p>
            <a:pPr marR="0" lvl="1" rtl="0"/>
            <a:r>
              <a:rPr lang="en-US" b="0" i="0" u="none" strike="noStrike" kern="100" baseline="0" dirty="0">
                <a:latin typeface="Calibri" panose="020F0502020204030204" pitchFamily="34" charset="0"/>
              </a:rPr>
              <a:t>Sample statistic – Description of your data</a:t>
            </a:r>
          </a:p>
          <a:p>
            <a:pPr marR="0" lvl="1" rtl="0"/>
            <a:r>
              <a:rPr lang="en-US" b="0" i="0" u="none" strike="noStrike" kern="100" baseline="0" dirty="0">
                <a:latin typeface="Calibri" panose="020F0502020204030204" pitchFamily="34" charset="0"/>
              </a:rPr>
              <a:t>Estimate – best guess about the population</a:t>
            </a:r>
          </a:p>
          <a:p>
            <a:pPr marR="0" lvl="0" rtl="0"/>
            <a:r>
              <a:rPr lang="en-US" b="0" i="0" u="none" strike="noStrike" kern="100" baseline="0" dirty="0">
                <a:latin typeface="Calibri" panose="020F0502020204030204" pitchFamily="34" charset="0"/>
              </a:rPr>
              <a:t>Most commonly used are Mean and Standard Deviation</a:t>
            </a:r>
          </a:p>
          <a:p>
            <a:pPr marR="0" lvl="1" rtl="0"/>
            <a:r>
              <a:rPr lang="en-US" b="0" i="0" u="none" strike="noStrike" kern="100" baseline="0" dirty="0">
                <a:latin typeface="Calibri" panose="020F0502020204030204" pitchFamily="34" charset="0"/>
              </a:rPr>
              <a:t>We will get to when talking about descriptives</a:t>
            </a:r>
          </a:p>
        </p:txBody>
      </p:sp>
    </p:spTree>
    <p:extLst>
      <p:ext uri="{BB962C8B-B14F-4D97-AF65-F5344CB8AC3E}">
        <p14:creationId xmlns:p14="http://schemas.microsoft.com/office/powerpoint/2010/main" val="4075920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030D-5953-4C8B-A172-A057542E2C9E}"/>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Confidence Intervals</a:t>
            </a:r>
          </a:p>
        </p:txBody>
      </p:sp>
      <p:sp>
        <p:nvSpPr>
          <p:cNvPr id="3" name="Text Placeholder 2">
            <a:extLst>
              <a:ext uri="{FF2B5EF4-FFF2-40B4-BE49-F238E27FC236}">
                <a16:creationId xmlns:a16="http://schemas.microsoft.com/office/drawing/2014/main" id="{900164A5-C4C0-F655-9B82-3314DC702FAA}"/>
              </a:ext>
            </a:extLst>
          </p:cNvPr>
          <p:cNvSpPr>
            <a:spLocks noGrp="1"/>
          </p:cNvSpPr>
          <p:nvPr>
            <p:ph idx="1"/>
          </p:nvPr>
        </p:nvSpPr>
        <p:spPr/>
        <p:txBody>
          <a:bodyPr>
            <a:normAutofit/>
          </a:bodyPr>
          <a:lstStyle/>
          <a:p>
            <a:pPr marR="0" lvl="0" rtl="0"/>
            <a:r>
              <a:rPr lang="en-US" sz="3200" b="0" i="0" u="none" strike="noStrike" kern="100" baseline="0" dirty="0">
                <a:latin typeface="Calibri" panose="020F0502020204030204" pitchFamily="34" charset="0"/>
              </a:rPr>
              <a:t>Every dataset has some level of uncertainty</a:t>
            </a:r>
          </a:p>
          <a:p>
            <a:pPr marR="0" lvl="1" rtl="0"/>
            <a:r>
              <a:rPr lang="en-US" sz="2800" b="0" i="0" u="none" strike="noStrike" kern="100" baseline="0" dirty="0">
                <a:latin typeface="Calibri" panose="020F0502020204030204" pitchFamily="34" charset="0"/>
              </a:rPr>
              <a:t>Need to quantify amount of uncertainty</a:t>
            </a:r>
          </a:p>
          <a:p>
            <a:pPr marR="0" lvl="1" rtl="0"/>
            <a:r>
              <a:rPr lang="en-US" sz="2800" b="0" i="0" u="none" strike="noStrike" kern="100" baseline="0" dirty="0">
                <a:latin typeface="Calibri" panose="020F0502020204030204" pitchFamily="34" charset="0"/>
              </a:rPr>
              <a:t>We want to say - “There is a 95% chance that the true mean lies between 12 and 23”…but we can’t </a:t>
            </a:r>
          </a:p>
          <a:p>
            <a:pPr marR="0" lvl="2" rtl="0"/>
            <a:r>
              <a:rPr lang="en-US" sz="2000" b="0" i="0" u="none" strike="noStrike" kern="100" baseline="0" dirty="0">
                <a:latin typeface="Calibri" panose="020F0502020204030204" pitchFamily="34" charset="0"/>
              </a:rPr>
              <a:t>Confidence Interval for the mean</a:t>
            </a:r>
          </a:p>
        </p:txBody>
      </p:sp>
    </p:spTree>
    <p:extLst>
      <p:ext uri="{BB962C8B-B14F-4D97-AF65-F5344CB8AC3E}">
        <p14:creationId xmlns:p14="http://schemas.microsoft.com/office/powerpoint/2010/main" val="38829799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DACC9-4185-C29E-725A-2B8D1FE728A9}"/>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Confidence Intervals</a:t>
            </a:r>
          </a:p>
        </p:txBody>
      </p:sp>
      <p:sp>
        <p:nvSpPr>
          <p:cNvPr id="3" name="Text Placeholder 2">
            <a:extLst>
              <a:ext uri="{FF2B5EF4-FFF2-40B4-BE49-F238E27FC236}">
                <a16:creationId xmlns:a16="http://schemas.microsoft.com/office/drawing/2014/main" id="{131C822F-684B-E69B-E372-9075D84CF247}"/>
              </a:ext>
            </a:extLst>
          </p:cNvPr>
          <p:cNvSpPr>
            <a:spLocks noGrp="1"/>
          </p:cNvSpPr>
          <p:nvPr>
            <p:ph idx="1"/>
          </p:nvPr>
        </p:nvSpPr>
        <p:spPr/>
        <p:txBody>
          <a:bodyPr/>
          <a:lstStyle/>
          <a:p>
            <a:pPr marR="0" lvl="0" rtl="0"/>
            <a:r>
              <a:rPr lang="en-US" b="0" i="0" u="none" strike="noStrike" kern="100" baseline="0" dirty="0">
                <a:latin typeface="Calibri" panose="020F0502020204030204" pitchFamily="34" charset="0"/>
              </a:rPr>
              <a:t>CLT – Sampling distribution of the man is approximately normal</a:t>
            </a:r>
          </a:p>
          <a:p>
            <a:pPr marR="0" lvl="0" rtl="0"/>
            <a:r>
              <a:rPr lang="en-US" b="0" i="0" u="none" strike="noStrike" kern="100" baseline="0" dirty="0">
                <a:latin typeface="Calibri" panose="020F0502020204030204" pitchFamily="34" charset="0"/>
              </a:rPr>
              <a:t>Normal Distribution – 95% chance that an observation will fall within 2 standard deviations of the mean</a:t>
            </a:r>
          </a:p>
          <a:p>
            <a:pPr marR="0" lvl="1" rtl="0"/>
            <a:r>
              <a:rPr lang="en-US" b="0" i="0" u="none" strike="noStrike" kern="100" baseline="0" dirty="0">
                <a:latin typeface="Calibri" panose="020F0502020204030204" pitchFamily="34" charset="0"/>
              </a:rPr>
              <a:t>1.96 Standard Deviations (Standard Error of Sampling Distribution)</a:t>
            </a:r>
          </a:p>
          <a:p>
            <a:pPr marR="0" lvl="0" rtl="0"/>
            <a:r>
              <a:rPr lang="en-US" b="0" i="0" u="none" strike="noStrike" kern="100" baseline="0" dirty="0">
                <a:latin typeface="Calibri" panose="020F0502020204030204" pitchFamily="34" charset="0"/>
              </a:rPr>
              <a:t>Can repeat the calculation of the confidence interval (frequentist approach) </a:t>
            </a:r>
          </a:p>
          <a:p>
            <a:pPr marR="0" lvl="0" rtl="0"/>
            <a:r>
              <a:rPr lang="en-US" b="0" i="0" u="none" strike="noStrike" kern="100" baseline="0" dirty="0">
                <a:latin typeface="Calibri" panose="020F0502020204030204" pitchFamily="34" charset="0"/>
              </a:rPr>
              <a:t>Look to Simulation: </a:t>
            </a:r>
            <a:r>
              <a:rPr lang="en-US" b="0" i="0" u="sng" strike="noStrike" kern="100" baseline="0" dirty="0">
                <a:solidFill>
                  <a:srgbClr val="0563C1"/>
                </a:solidFill>
                <a:latin typeface="Calibri" panose="020F0502020204030204" pitchFamily="34" charset="0"/>
                <a:hlinkClick r:id="rId2"/>
              </a:rPr>
              <a:t>https://rpsychologist.com/d3/ci/</a:t>
            </a:r>
            <a:r>
              <a:rPr lang="en-US" b="0" i="0" u="none" strike="noStrike" kern="100" baseline="0" dirty="0">
                <a:solidFill>
                  <a:srgbClr val="0563C1"/>
                </a:solidFill>
                <a:latin typeface="Calibri" panose="020F0502020204030204" pitchFamily="34" charset="0"/>
                <a:hlinkClick r:id="rId2"/>
              </a:rPr>
              <a:t> </a:t>
            </a:r>
          </a:p>
          <a:p>
            <a:pPr marR="0" lvl="0" rtl="0"/>
            <a:r>
              <a:rPr lang="en-US" b="0" i="0" u="none" strike="noStrike" kern="100" baseline="0" dirty="0">
                <a:latin typeface="Calibri" panose="020F0502020204030204" pitchFamily="34" charset="0"/>
              </a:rPr>
              <a:t>What we can say “There is a 95% chance that the confidence interval captures the true mean” </a:t>
            </a:r>
          </a:p>
        </p:txBody>
      </p:sp>
    </p:spTree>
    <p:extLst>
      <p:ext uri="{BB962C8B-B14F-4D97-AF65-F5344CB8AC3E}">
        <p14:creationId xmlns:p14="http://schemas.microsoft.com/office/powerpoint/2010/main" val="2483901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B7BCC-B41B-7478-20DF-BEBE10F5A1E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Assumptions</a:t>
            </a:r>
          </a:p>
        </p:txBody>
      </p:sp>
      <p:sp>
        <p:nvSpPr>
          <p:cNvPr id="3" name="Text Placeholder 2">
            <a:extLst>
              <a:ext uri="{FF2B5EF4-FFF2-40B4-BE49-F238E27FC236}">
                <a16:creationId xmlns:a16="http://schemas.microsoft.com/office/drawing/2014/main" id="{3A7426FF-1425-D7DA-2266-4B7F243A79B5}"/>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Reasonable to think that the unbeatable record is good evidence to predict </a:t>
            </a:r>
            <a:r>
              <a:rPr lang="en-US" sz="2400" kern="100" dirty="0">
                <a:latin typeface="Calibri" panose="020F0502020204030204" pitchFamily="34" charset="0"/>
              </a:rPr>
              <a:t>the next win</a:t>
            </a:r>
          </a:p>
          <a:p>
            <a:pPr lvl="1"/>
            <a:r>
              <a:rPr lang="en-US" sz="2000" b="0" i="0" u="none" strike="noStrike" kern="100" baseline="0" dirty="0">
                <a:latin typeface="Calibri" panose="020F0502020204030204" pitchFamily="34" charset="0"/>
              </a:rPr>
              <a:t>No easy logical justification</a:t>
            </a:r>
          </a:p>
          <a:p>
            <a:pPr marR="0" lvl="1" rtl="0"/>
            <a:r>
              <a:rPr lang="en-US" sz="2000" b="0" i="0" u="none" strike="noStrike" kern="100" baseline="0" dirty="0">
                <a:latin typeface="Calibri" panose="020F0502020204030204" pitchFamily="34" charset="0"/>
              </a:rPr>
              <a:t>Cannot truly justify betting on the win without an assumption</a:t>
            </a:r>
          </a:p>
          <a:p>
            <a:pPr marR="0" lvl="0" rtl="0"/>
            <a:r>
              <a:rPr lang="en-US" sz="2400" b="0" i="0" u="none" strike="noStrike" kern="100" baseline="0" dirty="0">
                <a:latin typeface="Calibri" panose="020F0502020204030204" pitchFamily="34" charset="0"/>
              </a:rPr>
              <a:t>Relied on an implicit assumption that there was a skill/knowledge difference </a:t>
            </a:r>
          </a:p>
          <a:p>
            <a:pPr marR="0" lvl="1" rtl="0"/>
            <a:r>
              <a:rPr lang="en-US" sz="2000" b="0" i="0" u="none" strike="noStrike" kern="100" baseline="0" dirty="0">
                <a:latin typeface="Calibri" panose="020F0502020204030204" pitchFamily="34" charset="0"/>
              </a:rPr>
              <a:t>Able to then learn from the assumption that was made</a:t>
            </a:r>
          </a:p>
          <a:p>
            <a:pPr marR="0" lvl="1" rtl="0"/>
            <a:r>
              <a:rPr lang="en-US" sz="2000" b="0" i="0" u="none" strike="noStrike" kern="100" baseline="0" dirty="0">
                <a:latin typeface="Calibri" panose="020F0502020204030204" pitchFamily="34" charset="0"/>
              </a:rPr>
              <a:t>If a less sensible assumption was used to drive your understanding, it may have been less accurate </a:t>
            </a:r>
          </a:p>
          <a:p>
            <a:pPr marR="0" lvl="0" rtl="0"/>
            <a:r>
              <a:rPr lang="en-US" sz="2400" b="0" i="0" u="none" strike="noStrike" kern="100" baseline="0" dirty="0">
                <a:latin typeface="Calibri" panose="020F0502020204030204" pitchFamily="34" charset="0"/>
              </a:rPr>
              <a:t>Logic will reject that assumption entirely</a:t>
            </a:r>
          </a:p>
          <a:p>
            <a:pPr marR="0" lvl="1" rtl="0"/>
            <a:r>
              <a:rPr lang="en-US" sz="2000" b="0" i="0" u="none" strike="noStrike" kern="100" baseline="0" dirty="0">
                <a:latin typeface="Calibri" panose="020F0502020204030204" pitchFamily="34" charset="0"/>
              </a:rPr>
              <a:t>All outcomes remain to be equally as plausible</a:t>
            </a:r>
          </a:p>
          <a:p>
            <a:pPr marR="0" lvl="1" rtl="0"/>
            <a:r>
              <a:rPr lang="en-US" sz="2000" b="0" i="0" u="none" strike="noStrike" kern="100" baseline="0" dirty="0">
                <a:latin typeface="Calibri" panose="020F0502020204030204" pitchFamily="34" charset="0"/>
              </a:rPr>
              <a:t>Trying to rule out what is impossible first did not allow for a prediction to be made</a:t>
            </a:r>
          </a:p>
        </p:txBody>
      </p:sp>
    </p:spTree>
    <p:extLst>
      <p:ext uri="{BB962C8B-B14F-4D97-AF65-F5344CB8AC3E}">
        <p14:creationId xmlns:p14="http://schemas.microsoft.com/office/powerpoint/2010/main" val="13783634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23AD-7C1A-EE54-1E8B-854E3C531816}"/>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Summary</a:t>
            </a:r>
          </a:p>
        </p:txBody>
      </p:sp>
      <p:sp>
        <p:nvSpPr>
          <p:cNvPr id="3" name="Text Placeholder 2">
            <a:extLst>
              <a:ext uri="{FF2B5EF4-FFF2-40B4-BE49-F238E27FC236}">
                <a16:creationId xmlns:a16="http://schemas.microsoft.com/office/drawing/2014/main" id="{71E479C8-0F63-9DDC-CCED-056F943E6B15}"/>
              </a:ext>
            </a:extLst>
          </p:cNvPr>
          <p:cNvSpPr>
            <a:spLocks noGrp="1"/>
          </p:cNvSpPr>
          <p:nvPr>
            <p:ph idx="1"/>
          </p:nvPr>
        </p:nvSpPr>
        <p:spPr>
          <a:xfrm>
            <a:off x="1097280" y="1845734"/>
            <a:ext cx="10058400" cy="4372186"/>
          </a:xfrm>
        </p:spPr>
        <p:txBody>
          <a:bodyPr>
            <a:normAutofit fontScale="92500" lnSpcReduction="10000"/>
          </a:bodyPr>
          <a:lstStyle/>
          <a:p>
            <a:pPr marR="0" lvl="0" rtl="0"/>
            <a:r>
              <a:rPr lang="en-US" sz="3200" b="0" i="0" u="none" strike="noStrike" kern="100" baseline="0" dirty="0">
                <a:latin typeface="Calibri" panose="020F0502020204030204" pitchFamily="34" charset="0"/>
              </a:rPr>
              <a:t>Probability Theory</a:t>
            </a:r>
          </a:p>
          <a:p>
            <a:pPr marR="0" lvl="1" rtl="0"/>
            <a:r>
              <a:rPr lang="en-US" sz="2800" b="0" i="0" u="none" strike="noStrike" kern="100" baseline="0" dirty="0">
                <a:latin typeface="Calibri" panose="020F0502020204030204" pitchFamily="34" charset="0"/>
              </a:rPr>
              <a:t>Frequentist and Bayesian</a:t>
            </a:r>
          </a:p>
          <a:p>
            <a:pPr marR="0" lvl="0" rtl="0"/>
            <a:r>
              <a:rPr lang="en-US" sz="3200" b="0" i="0" u="none" strike="noStrike" kern="100" baseline="0" dirty="0">
                <a:latin typeface="Calibri" panose="020F0502020204030204" pitchFamily="34" charset="0"/>
              </a:rPr>
              <a:t>Inferential Statistics</a:t>
            </a:r>
          </a:p>
          <a:p>
            <a:pPr marR="0" lvl="1" rtl="0"/>
            <a:r>
              <a:rPr lang="en-US" sz="2800" b="0" i="0" u="none" strike="noStrike" kern="100" baseline="0" dirty="0">
                <a:latin typeface="Calibri" panose="020F0502020204030204" pitchFamily="34" charset="0"/>
              </a:rPr>
              <a:t>Taking data and applying probability theory to determine the likelihood of the data</a:t>
            </a:r>
          </a:p>
          <a:p>
            <a:pPr marR="0" lvl="0" rtl="0"/>
            <a:r>
              <a:rPr lang="en-US" sz="3200" b="0" i="0" u="none" strike="noStrike" kern="100" baseline="0" dirty="0">
                <a:latin typeface="Calibri" panose="020F0502020204030204" pitchFamily="34" charset="0"/>
              </a:rPr>
              <a:t>Distributions</a:t>
            </a:r>
          </a:p>
          <a:p>
            <a:pPr marR="0" lvl="1" rtl="0"/>
            <a:r>
              <a:rPr lang="en-US" sz="2800" b="0" i="0" u="none" strike="noStrike" kern="100" baseline="0" dirty="0">
                <a:latin typeface="Calibri" panose="020F0502020204030204" pitchFamily="34" charset="0"/>
              </a:rPr>
              <a:t>Normal &amp; Binomial</a:t>
            </a:r>
          </a:p>
          <a:p>
            <a:r>
              <a:rPr lang="en-US" sz="3000" b="0" i="0" u="none" strike="noStrike" kern="100" baseline="0" dirty="0">
                <a:latin typeface="Calibri" panose="020F0502020204030204" pitchFamily="34" charset="0"/>
              </a:rPr>
              <a:t>Estimation</a:t>
            </a:r>
          </a:p>
          <a:p>
            <a:pPr lvl="1"/>
            <a:r>
              <a:rPr lang="en-US" sz="2800" kern="100" dirty="0">
                <a:latin typeface="Calibri" panose="020F0502020204030204" pitchFamily="34" charset="0"/>
              </a:rPr>
              <a:t>Making inferences about the population</a:t>
            </a:r>
          </a:p>
          <a:p>
            <a:pPr lvl="2"/>
            <a:r>
              <a:rPr lang="en-US" sz="2400" b="0" i="0" u="none" strike="noStrike" kern="100" baseline="0" dirty="0">
                <a:latin typeface="Calibri" panose="020F0502020204030204" pitchFamily="34" charset="0"/>
              </a:rPr>
              <a:t>Sampling, Law of Large Numbers, Central Limit Theorem &amp; Sampling Distributions</a:t>
            </a:r>
          </a:p>
        </p:txBody>
      </p:sp>
    </p:spTree>
    <p:extLst>
      <p:ext uri="{BB962C8B-B14F-4D97-AF65-F5344CB8AC3E}">
        <p14:creationId xmlns:p14="http://schemas.microsoft.com/office/powerpoint/2010/main" val="2748559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F646D-0099-2350-E014-A65CA51A24F1}"/>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Assumptions &amp; Inferences</a:t>
            </a:r>
          </a:p>
        </p:txBody>
      </p:sp>
      <p:sp>
        <p:nvSpPr>
          <p:cNvPr id="3" name="Text Placeholder 2">
            <a:extLst>
              <a:ext uri="{FF2B5EF4-FFF2-40B4-BE49-F238E27FC236}">
                <a16:creationId xmlns:a16="http://schemas.microsoft.com/office/drawing/2014/main" id="{1E2C398A-D63C-70F5-8549-57CA43929CC2}"/>
              </a:ext>
            </a:extLst>
          </p:cNvPr>
          <p:cNvSpPr>
            <a:spLocks noGrp="1"/>
          </p:cNvSpPr>
          <p:nvPr>
            <p:ph idx="1"/>
          </p:nvPr>
        </p:nvSpPr>
        <p:spPr/>
        <p:txBody>
          <a:bodyPr>
            <a:normAutofit/>
          </a:bodyPr>
          <a:lstStyle/>
          <a:p>
            <a:pPr marR="0" lvl="0" rtl="0"/>
            <a:r>
              <a:rPr lang="en-US" sz="2400" b="0" i="0" u="none" strike="noStrike" kern="100" baseline="0" dirty="0">
                <a:latin typeface="Calibri" panose="020F0502020204030204" pitchFamily="34" charset="0"/>
              </a:rPr>
              <a:t>You cannot avoid making assumptions with data</a:t>
            </a:r>
          </a:p>
          <a:p>
            <a:pPr marR="0" lvl="0" rtl="0"/>
            <a:r>
              <a:rPr lang="en-US" sz="2400" b="0" i="0" u="none" strike="noStrike" kern="100" baseline="0" dirty="0">
                <a:latin typeface="Calibri" panose="020F0502020204030204" pitchFamily="34" charset="0"/>
              </a:rPr>
              <a:t>Since assumptions are necessary, it becomes important to make sure you make the right ones!</a:t>
            </a:r>
          </a:p>
          <a:p>
            <a:pPr marR="0" lvl="0" rtl="0"/>
            <a:r>
              <a:rPr lang="en-US" sz="2400" b="0" i="0" u="none" strike="noStrike" kern="100" baseline="0" dirty="0">
                <a:latin typeface="Calibri" panose="020F0502020204030204" pitchFamily="34" charset="0"/>
              </a:rPr>
              <a:t>As we continue we will try to identify the underlying assumptions within a technique and how to check </a:t>
            </a:r>
          </a:p>
        </p:txBody>
      </p:sp>
    </p:spTree>
    <p:extLst>
      <p:ext uri="{BB962C8B-B14F-4D97-AF65-F5344CB8AC3E}">
        <p14:creationId xmlns:p14="http://schemas.microsoft.com/office/powerpoint/2010/main" val="5560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7C3AA-7D0C-6348-918C-A5DBA82B5172}"/>
              </a:ext>
            </a:extLst>
          </p:cNvPr>
          <p:cNvSpPr>
            <a:spLocks noGrp="1"/>
          </p:cNvSpPr>
          <p:nvPr>
            <p:ph type="title"/>
          </p:nvPr>
        </p:nvSpPr>
        <p:spPr/>
        <p:txBody>
          <a:bodyPr/>
          <a:lstStyle/>
          <a:p>
            <a:pPr marR="0" rtl="0"/>
            <a:r>
              <a:rPr lang="en-US" b="1" i="0" u="none" strike="noStrike" kern="100" baseline="0" dirty="0">
                <a:latin typeface="Calibri" panose="020F0502020204030204" pitchFamily="34" charset="0"/>
              </a:rPr>
              <a:t>Probability &amp; Inferential Statistics</a:t>
            </a:r>
          </a:p>
        </p:txBody>
      </p:sp>
      <p:sp>
        <p:nvSpPr>
          <p:cNvPr id="5" name="Text Placeholder 4">
            <a:extLst>
              <a:ext uri="{FF2B5EF4-FFF2-40B4-BE49-F238E27FC236}">
                <a16:creationId xmlns:a16="http://schemas.microsoft.com/office/drawing/2014/main" id="{E8A87AFE-B6F0-C94E-ECBA-DF4ED47D84B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0870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8"/>
        <p:cNvGrpSpPr/>
        <p:nvPr/>
      </p:nvGrpSpPr>
      <p:grpSpPr>
        <a:xfrm>
          <a:off x="0" y="0"/>
          <a:ext cx="0" cy="0"/>
          <a:chOff x="0" y="0"/>
          <a:chExt cx="0" cy="0"/>
        </a:xfrm>
      </p:grpSpPr>
      <p:sp>
        <p:nvSpPr>
          <p:cNvPr id="3" name="Title 2"/>
          <p:cNvSpPr>
            <a:spLocks noGrp="1"/>
          </p:cNvSpPr>
          <p:nvPr>
            <p:ph type="title"/>
          </p:nvPr>
        </p:nvSpPr>
        <p:spPr>
          <a:xfrm>
            <a:off x="1137036" y="548640"/>
            <a:ext cx="9543405" cy="1188720"/>
          </a:xfrm>
        </p:spPr>
        <p:txBody>
          <a:bodyPr vert="horz" lIns="91440" tIns="45720" rIns="91440" bIns="45720" rtlCol="0" anchor="ctr">
            <a:normAutofit/>
          </a:bodyPr>
          <a:lstStyle/>
          <a:p>
            <a:pPr>
              <a:spcBef>
                <a:spcPct val="0"/>
              </a:spcBef>
            </a:pPr>
            <a:r>
              <a:rPr lang="en-US" sz="4400" kern="1200">
                <a:solidFill>
                  <a:schemeClr val="tx1">
                    <a:lumMod val="85000"/>
                    <a:lumOff val="15000"/>
                  </a:schemeClr>
                </a:solidFill>
                <a:latin typeface="+mj-lt"/>
                <a:ea typeface="+mj-ea"/>
                <a:cs typeface="+mj-cs"/>
              </a:rPr>
              <a:t>Random Process</a:t>
            </a:r>
          </a:p>
        </p:txBody>
      </p:sp>
      <p:sp>
        <p:nvSpPr>
          <p:cNvPr id="2" name="Text Placeholder 1"/>
          <p:cNvSpPr>
            <a:spLocks noGrp="1"/>
          </p:cNvSpPr>
          <p:nvPr>
            <p:ph type="body" idx="1"/>
          </p:nvPr>
        </p:nvSpPr>
        <p:spPr>
          <a:xfrm>
            <a:off x="966651" y="2431765"/>
            <a:ext cx="9267362" cy="3320031"/>
          </a:xfrm>
        </p:spPr>
        <p:txBody>
          <a:bodyPr vert="horz" lIns="91440" tIns="45720" rIns="91440" bIns="45720" rtlCol="0" anchor="ctr">
            <a:normAutofit/>
          </a:bodyPr>
          <a:lstStyle/>
          <a:p>
            <a:pPr marL="685800" indent="-457200">
              <a:buClr>
                <a:schemeClr val="tx1"/>
              </a:buClr>
              <a:buSzPts val="1900"/>
            </a:pPr>
            <a:r>
              <a:rPr lang="en-US" dirty="0">
                <a:solidFill>
                  <a:schemeClr val="tx1">
                    <a:lumMod val="85000"/>
                    <a:lumOff val="15000"/>
                  </a:schemeClr>
                </a:solidFill>
              </a:rPr>
              <a:t>A </a:t>
            </a:r>
            <a:r>
              <a:rPr lang="en-US" i="1" dirty="0">
                <a:solidFill>
                  <a:schemeClr val="accent5"/>
                </a:solidFill>
              </a:rPr>
              <a:t>random process</a:t>
            </a:r>
            <a:r>
              <a:rPr lang="en-US" dirty="0">
                <a:solidFill>
                  <a:schemeClr val="accent5"/>
                </a:solidFill>
              </a:rPr>
              <a:t> </a:t>
            </a:r>
            <a:r>
              <a:rPr lang="en-US" dirty="0">
                <a:solidFill>
                  <a:schemeClr val="tx1">
                    <a:lumMod val="85000"/>
                    <a:lumOff val="15000"/>
                  </a:schemeClr>
                </a:solidFill>
              </a:rPr>
              <a:t>is a situation in which we know what outcomes could happen, but we don't know which particular outcome will happen.</a:t>
            </a:r>
          </a:p>
          <a:p>
            <a:pPr marL="685800" indent="-457200">
              <a:spcBef>
                <a:spcPts val="0"/>
              </a:spcBef>
              <a:buClr>
                <a:schemeClr val="tx1"/>
              </a:buClr>
              <a:buSzPts val="1900"/>
            </a:pPr>
            <a:r>
              <a:rPr lang="en-US" dirty="0">
                <a:solidFill>
                  <a:schemeClr val="tx1">
                    <a:lumMod val="85000"/>
                    <a:lumOff val="15000"/>
                  </a:schemeClr>
                </a:solidFill>
              </a:rPr>
              <a:t>Examples: coin tosses, die rolls, music shuffle, whether the stock market goes up or down tomorrow, etc.</a:t>
            </a:r>
          </a:p>
          <a:p>
            <a:pPr marL="685800" indent="-457200">
              <a:spcBef>
                <a:spcPts val="0"/>
              </a:spcBef>
              <a:buClr>
                <a:schemeClr val="tx1"/>
              </a:buClr>
              <a:buSzPts val="1900"/>
            </a:pPr>
            <a:r>
              <a:rPr lang="en-US" dirty="0">
                <a:solidFill>
                  <a:schemeClr val="tx1">
                    <a:lumMod val="85000"/>
                    <a:lumOff val="15000"/>
                  </a:schemeClr>
                </a:solidFill>
              </a:rPr>
              <a:t>It can be helpful to model a process as random even if it is not truly random.</a:t>
            </a:r>
          </a:p>
          <a:p>
            <a:pPr marL="685800" indent="-457200">
              <a:buClr>
                <a:schemeClr val="tx1"/>
              </a:buClr>
            </a:pPr>
            <a:endParaRPr lang="en-US" dirty="0">
              <a:solidFill>
                <a:schemeClr val="tx1">
                  <a:lumMod val="85000"/>
                  <a:lumOff val="15000"/>
                </a:schemeClr>
              </a:solidFill>
            </a:endParaRPr>
          </a:p>
        </p:txBody>
      </p:sp>
    </p:spTree>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3878</Words>
  <Application>Microsoft Office PowerPoint</Application>
  <PresentationFormat>Widescreen</PresentationFormat>
  <Paragraphs>714</Paragraphs>
  <Slides>60</Slides>
  <Notes>11</Notes>
  <HiddenSlides>6</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Aptos</vt:lpstr>
      <vt:lpstr>Aptos Display</vt:lpstr>
      <vt:lpstr>Arial</vt:lpstr>
      <vt:lpstr>Calibri</vt:lpstr>
      <vt:lpstr>Calibri Light</vt:lpstr>
      <vt:lpstr>Cambria Math</vt:lpstr>
      <vt:lpstr>Wingdings</vt:lpstr>
      <vt:lpstr>Office Theme</vt:lpstr>
      <vt:lpstr>PSYC 640 Grad Stats</vt:lpstr>
      <vt:lpstr>Descriptives vs. Inferences</vt:lpstr>
      <vt:lpstr>“When you make assumptions you make an…”</vt:lpstr>
      <vt:lpstr>“When you make assumptions you make an…”</vt:lpstr>
      <vt:lpstr>Limits of Logical Reasoning</vt:lpstr>
      <vt:lpstr>Assumptions</vt:lpstr>
      <vt:lpstr>Assumptions &amp; Inferences</vt:lpstr>
      <vt:lpstr>Probability &amp; Inferential Statistics</vt:lpstr>
      <vt:lpstr>Random Process</vt:lpstr>
      <vt:lpstr>Probability – Understanding Randomness</vt:lpstr>
      <vt:lpstr>Practice</vt:lpstr>
      <vt:lpstr>Practice</vt:lpstr>
      <vt:lpstr>Law of Large Numbers</vt:lpstr>
      <vt:lpstr>Law of Large Numbers</vt:lpstr>
      <vt:lpstr>Disjoint and non-disjoint outcomes</vt:lpstr>
      <vt:lpstr>Disjoint and non-disjoint outcomes</vt:lpstr>
      <vt:lpstr>Probability distributions</vt:lpstr>
      <vt:lpstr>Practice</vt:lpstr>
      <vt:lpstr>Practice</vt:lpstr>
      <vt:lpstr>Statistics, Inference and Probability</vt:lpstr>
      <vt:lpstr>Role of Probability Theory</vt:lpstr>
      <vt:lpstr>Probability &amp; Statistics – How are they different?</vt:lpstr>
      <vt:lpstr>Probability &amp; Statistics – How are they different?</vt:lpstr>
      <vt:lpstr>Probability &amp; Statistics – How are they different?</vt:lpstr>
      <vt:lpstr>Probability</vt:lpstr>
      <vt:lpstr>Probability – Frequentist Approach</vt:lpstr>
      <vt:lpstr>Probability – Frequentist Approach</vt:lpstr>
      <vt:lpstr>Probability – Frequentist Approach</vt:lpstr>
      <vt:lpstr>Probability – Frequentist Approach</vt:lpstr>
      <vt:lpstr>Probability – Frequentist Approach</vt:lpstr>
      <vt:lpstr>Look to R for simulation</vt:lpstr>
      <vt:lpstr>Probability – Frequentist Approach</vt:lpstr>
      <vt:lpstr>Probability – Bayesian Approach</vt:lpstr>
      <vt:lpstr>Probability – Bayesian Approach</vt:lpstr>
      <vt:lpstr>Frequentist vs. Bayesian Approach</vt:lpstr>
      <vt:lpstr>Probability Distributions</vt:lpstr>
      <vt:lpstr>Distributions - Binomial</vt:lpstr>
      <vt:lpstr>Distributions - Binomial</vt:lpstr>
      <vt:lpstr>Distributions - Binomial</vt:lpstr>
      <vt:lpstr>Distributions - Normal</vt:lpstr>
      <vt:lpstr>How does this relate to probability?</vt:lpstr>
      <vt:lpstr>PowerPoint Presentation</vt:lpstr>
      <vt:lpstr>PowerPoint Presentation</vt:lpstr>
      <vt:lpstr>Continuous Variables – Probability Density Function</vt:lpstr>
      <vt:lpstr>Empirical Rule</vt:lpstr>
      <vt:lpstr>Estimating the unknown from a sample – Inferential Statistics</vt:lpstr>
      <vt:lpstr>Parameter Estimation</vt:lpstr>
      <vt:lpstr>Samples, populations and sampling</vt:lpstr>
      <vt:lpstr>Defining a population</vt:lpstr>
      <vt:lpstr>Sampling – Simple random samples</vt:lpstr>
      <vt:lpstr>Sampling – Biased Sampling</vt:lpstr>
      <vt:lpstr>Sampling – How much does it matter</vt:lpstr>
      <vt:lpstr>Population Parameters &amp; Sample Statistics</vt:lpstr>
      <vt:lpstr>Law of Large Numbers</vt:lpstr>
      <vt:lpstr>Sampling Distribution &amp; Central Limit Theorem</vt:lpstr>
      <vt:lpstr>Sampling Distribution &amp; Central Limit Theorem</vt:lpstr>
      <vt:lpstr>Estimating Population Parameter</vt:lpstr>
      <vt:lpstr>Confidence Intervals</vt:lpstr>
      <vt:lpstr>Confidence Intervals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 640 Grad Stats</dc:title>
  <dc:creator>Dustin Haraden</dc:creator>
  <cp:lastModifiedBy>Dustin Haraden</cp:lastModifiedBy>
  <cp:revision>53</cp:revision>
  <dcterms:created xsi:type="dcterms:W3CDTF">2023-09-11T14:27:48Z</dcterms:created>
  <dcterms:modified xsi:type="dcterms:W3CDTF">2024-10-24T02:47:18Z</dcterms:modified>
</cp:coreProperties>
</file>