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26"/>
  </p:notesMasterIdLst>
  <p:sldIdLst>
    <p:sldId id="256" r:id="rId2"/>
    <p:sldId id="320" r:id="rId3"/>
    <p:sldId id="279" r:id="rId4"/>
    <p:sldId id="324" r:id="rId5"/>
    <p:sldId id="265" r:id="rId6"/>
    <p:sldId id="266" r:id="rId7"/>
    <p:sldId id="267" r:id="rId8"/>
    <p:sldId id="268" r:id="rId9"/>
    <p:sldId id="302" r:id="rId10"/>
    <p:sldId id="329"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330" r:id="rId24"/>
    <p:sldId id="29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p:scale>
          <a:sx n="92" d="100"/>
          <a:sy n="92" d="100"/>
        </p:scale>
        <p:origin x="120" y="176"/>
      </p:cViewPr>
      <p:guideLst/>
    </p:cSldViewPr>
  </p:slideViewPr>
  <p:notesTextViewPr>
    <p:cViewPr>
      <p:scale>
        <a:sx n="1" d="1"/>
        <a:sy n="1" d="1"/>
      </p:scale>
      <p:origin x="0" y="0"/>
    </p:cViewPr>
  </p:notesTextViewPr>
  <p:sorterViewPr>
    <p:cViewPr>
      <p:scale>
        <a:sx n="100" d="100"/>
        <a:sy n="100" d="100"/>
      </p:scale>
      <p:origin x="0" y="-97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4787D-D067-4C57-A901-47A5A9CABB9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482BD78-8559-48D3-B255-469C07E03E3D}">
      <dgm:prSet/>
      <dgm:spPr/>
      <dgm:t>
        <a:bodyPr/>
        <a:lstStyle/>
        <a:p>
          <a:r>
            <a:rPr lang="en-US" b="0" i="0" baseline="0" dirty="0"/>
            <a:t>Probability theory allows us to determine if survey results like “67% of respondents prefer Android" plausibly reflect the true population parameter</a:t>
          </a:r>
          <a:endParaRPr lang="en-US" dirty="0"/>
        </a:p>
      </dgm:t>
    </dgm:pt>
    <dgm:pt modelId="{9E27F189-66EC-4F3B-B67C-8EEE2BE37CB2}" type="parTrans" cxnId="{18607D16-5007-4635-98BE-9D48AC6ECF76}">
      <dgm:prSet/>
      <dgm:spPr/>
      <dgm:t>
        <a:bodyPr/>
        <a:lstStyle/>
        <a:p>
          <a:endParaRPr lang="en-US"/>
        </a:p>
      </dgm:t>
    </dgm:pt>
    <dgm:pt modelId="{AEB62FAB-EBEF-471B-99A7-784B7B92CF84}" type="sibTrans" cxnId="{18607D16-5007-4635-98BE-9D48AC6ECF76}">
      <dgm:prSet/>
      <dgm:spPr/>
      <dgm:t>
        <a:bodyPr/>
        <a:lstStyle/>
        <a:p>
          <a:endParaRPr lang="en-US"/>
        </a:p>
      </dgm:t>
    </dgm:pt>
    <dgm:pt modelId="{44B138FB-ADAF-4286-A9B8-C83C3F61ED57}">
      <dgm:prSet/>
      <dgm:spPr/>
      <dgm:t>
        <a:bodyPr/>
        <a:lstStyle/>
        <a:p>
          <a:r>
            <a:rPr lang="en-US" b="0" i="0" baseline="0"/>
            <a:t>While intuitive reasoning can get us part way, probability theory provides powerful mathematical tools to assess sample representativeness</a:t>
          </a:r>
          <a:endParaRPr lang="en-US"/>
        </a:p>
      </dgm:t>
    </dgm:pt>
    <dgm:pt modelId="{4B4F709C-C9C4-41CF-9CAC-D569830748FA}" type="parTrans" cxnId="{1F49618D-A0DA-4623-9FA1-561D8C5D621D}">
      <dgm:prSet/>
      <dgm:spPr/>
      <dgm:t>
        <a:bodyPr/>
        <a:lstStyle/>
        <a:p>
          <a:endParaRPr lang="en-US"/>
        </a:p>
      </dgm:t>
    </dgm:pt>
    <dgm:pt modelId="{8A24C7DA-CD7A-4C53-B0DB-D2EFBE5E38DC}" type="sibTrans" cxnId="{1F49618D-A0DA-4623-9FA1-561D8C5D621D}">
      <dgm:prSet/>
      <dgm:spPr/>
      <dgm:t>
        <a:bodyPr/>
        <a:lstStyle/>
        <a:p>
          <a:endParaRPr lang="en-US"/>
        </a:p>
      </dgm:t>
    </dgm:pt>
    <dgm:pt modelId="{F594C426-1D2E-49B6-A92D-AA943C1D9B94}">
      <dgm:prSet/>
      <dgm:spPr/>
      <dgm:t>
        <a:bodyPr/>
        <a:lstStyle/>
        <a:p>
          <a:r>
            <a:rPr lang="en-US" b="0" i="0" baseline="0"/>
            <a:t>Though not statistics per se, probability theory forms the foundation for statistical inference</a:t>
          </a:r>
          <a:endParaRPr lang="en-US"/>
        </a:p>
      </dgm:t>
    </dgm:pt>
    <dgm:pt modelId="{8F2976AC-78AC-41FF-AB05-9A0CF6D85EC6}" type="parTrans" cxnId="{E9F15F5A-2A1F-4668-845C-16BB2205CF9E}">
      <dgm:prSet/>
      <dgm:spPr/>
      <dgm:t>
        <a:bodyPr/>
        <a:lstStyle/>
        <a:p>
          <a:endParaRPr lang="en-US"/>
        </a:p>
      </dgm:t>
    </dgm:pt>
    <dgm:pt modelId="{26123BE6-ED26-4C23-9663-6E803EC52C62}" type="sibTrans" cxnId="{E9F15F5A-2A1F-4668-845C-16BB2205CF9E}">
      <dgm:prSet/>
      <dgm:spPr/>
      <dgm:t>
        <a:bodyPr/>
        <a:lstStyle/>
        <a:p>
          <a:endParaRPr lang="en-US"/>
        </a:p>
      </dgm:t>
    </dgm:pt>
    <dgm:pt modelId="{50DFAD83-F043-4FE3-AE67-0A451216CB03}" type="pres">
      <dgm:prSet presAssocID="{12C4787D-D067-4C57-A901-47A5A9CABB94}" presName="root" presStyleCnt="0">
        <dgm:presLayoutVars>
          <dgm:dir/>
          <dgm:resizeHandles val="exact"/>
        </dgm:presLayoutVars>
      </dgm:prSet>
      <dgm:spPr/>
    </dgm:pt>
    <dgm:pt modelId="{73CC686E-B3C3-4CF6-8C36-C4CE8C45277C}" type="pres">
      <dgm:prSet presAssocID="{9482BD78-8559-48D3-B255-469C07E03E3D}" presName="compNode" presStyleCnt="0"/>
      <dgm:spPr/>
    </dgm:pt>
    <dgm:pt modelId="{3AD8356B-A202-4978-AF23-2920D233891B}" type="pres">
      <dgm:prSet presAssocID="{9482BD78-8559-48D3-B255-469C07E03E3D}" presName="bgRect" presStyleLbl="bgShp" presStyleIdx="0" presStyleCnt="3"/>
      <dgm:spPr/>
    </dgm:pt>
    <dgm:pt modelId="{5AA279F2-8540-4714-BE94-75407A115E91}" type="pres">
      <dgm:prSet presAssocID="{9482BD78-8559-48D3-B255-469C07E03E3D}" presName="iconRect" presStyleLbl="node1" presStyleIdx="0" presStyleCnt="3"/>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CCC3E930-78A4-46DC-BCF8-72EA830B54F1}" type="pres">
      <dgm:prSet presAssocID="{9482BD78-8559-48D3-B255-469C07E03E3D}" presName="spaceRect" presStyleCnt="0"/>
      <dgm:spPr/>
    </dgm:pt>
    <dgm:pt modelId="{46544EF7-18FB-4C5F-B3E8-C11A59EAC451}" type="pres">
      <dgm:prSet presAssocID="{9482BD78-8559-48D3-B255-469C07E03E3D}" presName="parTx" presStyleLbl="revTx" presStyleIdx="0" presStyleCnt="3">
        <dgm:presLayoutVars>
          <dgm:chMax val="0"/>
          <dgm:chPref val="0"/>
        </dgm:presLayoutVars>
      </dgm:prSet>
      <dgm:spPr/>
    </dgm:pt>
    <dgm:pt modelId="{81CE240F-E6C3-4AC3-915F-0949D9EB7FD1}" type="pres">
      <dgm:prSet presAssocID="{AEB62FAB-EBEF-471B-99A7-784B7B92CF84}" presName="sibTrans" presStyleCnt="0"/>
      <dgm:spPr/>
    </dgm:pt>
    <dgm:pt modelId="{717539ED-2AD8-4303-8B40-24E4EC2D1F32}" type="pres">
      <dgm:prSet presAssocID="{44B138FB-ADAF-4286-A9B8-C83C3F61ED57}" presName="compNode" presStyleCnt="0"/>
      <dgm:spPr/>
    </dgm:pt>
    <dgm:pt modelId="{DAFB7EC2-6474-4FD6-85A0-1428FE18752E}" type="pres">
      <dgm:prSet presAssocID="{44B138FB-ADAF-4286-A9B8-C83C3F61ED57}" presName="bgRect" presStyleLbl="bgShp" presStyleIdx="1" presStyleCnt="3"/>
      <dgm:spPr/>
    </dgm:pt>
    <dgm:pt modelId="{6291BAF2-0A7C-4349-A6E2-6AC9E1DE285F}" type="pres">
      <dgm:prSet presAssocID="{44B138FB-ADAF-4286-A9B8-C83C3F61ED5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85996581-4270-4C50-A863-53BCB95020B9}" type="pres">
      <dgm:prSet presAssocID="{44B138FB-ADAF-4286-A9B8-C83C3F61ED57}" presName="spaceRect" presStyleCnt="0"/>
      <dgm:spPr/>
    </dgm:pt>
    <dgm:pt modelId="{D90B0A50-354A-48F4-9568-21AFDA754DD2}" type="pres">
      <dgm:prSet presAssocID="{44B138FB-ADAF-4286-A9B8-C83C3F61ED57}" presName="parTx" presStyleLbl="revTx" presStyleIdx="1" presStyleCnt="3">
        <dgm:presLayoutVars>
          <dgm:chMax val="0"/>
          <dgm:chPref val="0"/>
        </dgm:presLayoutVars>
      </dgm:prSet>
      <dgm:spPr/>
    </dgm:pt>
    <dgm:pt modelId="{8350CF2D-1758-4366-A373-435B653CF7B9}" type="pres">
      <dgm:prSet presAssocID="{8A24C7DA-CD7A-4C53-B0DB-D2EFBE5E38DC}" presName="sibTrans" presStyleCnt="0"/>
      <dgm:spPr/>
    </dgm:pt>
    <dgm:pt modelId="{F381416D-422F-4420-9384-C12315BCCF1A}" type="pres">
      <dgm:prSet presAssocID="{F594C426-1D2E-49B6-A92D-AA943C1D9B94}" presName="compNode" presStyleCnt="0"/>
      <dgm:spPr/>
    </dgm:pt>
    <dgm:pt modelId="{B48BAD3F-9C60-41A8-A9C8-3934AFC6C71C}" type="pres">
      <dgm:prSet presAssocID="{F594C426-1D2E-49B6-A92D-AA943C1D9B94}" presName="bgRect" presStyleLbl="bgShp" presStyleIdx="2" presStyleCnt="3"/>
      <dgm:spPr/>
    </dgm:pt>
    <dgm:pt modelId="{668EA292-870A-4498-B6BE-B6E5ECA233CE}" type="pres">
      <dgm:prSet presAssocID="{F594C426-1D2E-49B6-A92D-AA943C1D9B9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A893BCAB-C41E-4D34-B156-8E05691C211D}" type="pres">
      <dgm:prSet presAssocID="{F594C426-1D2E-49B6-A92D-AA943C1D9B94}" presName="spaceRect" presStyleCnt="0"/>
      <dgm:spPr/>
    </dgm:pt>
    <dgm:pt modelId="{6D0C068B-D7D5-431E-A256-7C9832E55628}" type="pres">
      <dgm:prSet presAssocID="{F594C426-1D2E-49B6-A92D-AA943C1D9B94}" presName="parTx" presStyleLbl="revTx" presStyleIdx="2" presStyleCnt="3">
        <dgm:presLayoutVars>
          <dgm:chMax val="0"/>
          <dgm:chPref val="0"/>
        </dgm:presLayoutVars>
      </dgm:prSet>
      <dgm:spPr/>
    </dgm:pt>
  </dgm:ptLst>
  <dgm:cxnLst>
    <dgm:cxn modelId="{EF51F50E-CEA2-4203-8BEE-88AF4CE7A288}" type="presOf" srcId="{44B138FB-ADAF-4286-A9B8-C83C3F61ED57}" destId="{D90B0A50-354A-48F4-9568-21AFDA754DD2}" srcOrd="0" destOrd="0" presId="urn:microsoft.com/office/officeart/2018/2/layout/IconVerticalSolidList"/>
    <dgm:cxn modelId="{18607D16-5007-4635-98BE-9D48AC6ECF76}" srcId="{12C4787D-D067-4C57-A901-47A5A9CABB94}" destId="{9482BD78-8559-48D3-B255-469C07E03E3D}" srcOrd="0" destOrd="0" parTransId="{9E27F189-66EC-4F3B-B67C-8EEE2BE37CB2}" sibTransId="{AEB62FAB-EBEF-471B-99A7-784B7B92CF84}"/>
    <dgm:cxn modelId="{7A3C7945-3A70-4C03-BD74-C8E2C8AC4172}" type="presOf" srcId="{9482BD78-8559-48D3-B255-469C07E03E3D}" destId="{46544EF7-18FB-4C5F-B3E8-C11A59EAC451}" srcOrd="0" destOrd="0" presId="urn:microsoft.com/office/officeart/2018/2/layout/IconVerticalSolidList"/>
    <dgm:cxn modelId="{A5CD2473-6728-4739-AE10-9E452742813A}" type="presOf" srcId="{12C4787D-D067-4C57-A901-47A5A9CABB94}" destId="{50DFAD83-F043-4FE3-AE67-0A451216CB03}" srcOrd="0" destOrd="0" presId="urn:microsoft.com/office/officeart/2018/2/layout/IconVerticalSolidList"/>
    <dgm:cxn modelId="{E9F15F5A-2A1F-4668-845C-16BB2205CF9E}" srcId="{12C4787D-D067-4C57-A901-47A5A9CABB94}" destId="{F594C426-1D2E-49B6-A92D-AA943C1D9B94}" srcOrd="2" destOrd="0" parTransId="{8F2976AC-78AC-41FF-AB05-9A0CF6D85EC6}" sibTransId="{26123BE6-ED26-4C23-9663-6E803EC52C62}"/>
    <dgm:cxn modelId="{9AA8D87A-2419-4407-801D-04EDC49F0206}" type="presOf" srcId="{F594C426-1D2E-49B6-A92D-AA943C1D9B94}" destId="{6D0C068B-D7D5-431E-A256-7C9832E55628}" srcOrd="0" destOrd="0" presId="urn:microsoft.com/office/officeart/2018/2/layout/IconVerticalSolidList"/>
    <dgm:cxn modelId="{1F49618D-A0DA-4623-9FA1-561D8C5D621D}" srcId="{12C4787D-D067-4C57-A901-47A5A9CABB94}" destId="{44B138FB-ADAF-4286-A9B8-C83C3F61ED57}" srcOrd="1" destOrd="0" parTransId="{4B4F709C-C9C4-41CF-9CAC-D569830748FA}" sibTransId="{8A24C7DA-CD7A-4C53-B0DB-D2EFBE5E38DC}"/>
    <dgm:cxn modelId="{D8660FEA-DFD8-492A-AD58-CAE769AAE202}" type="presParOf" srcId="{50DFAD83-F043-4FE3-AE67-0A451216CB03}" destId="{73CC686E-B3C3-4CF6-8C36-C4CE8C45277C}" srcOrd="0" destOrd="0" presId="urn:microsoft.com/office/officeart/2018/2/layout/IconVerticalSolidList"/>
    <dgm:cxn modelId="{009F9249-1C10-4894-8F83-35D76FC58F5C}" type="presParOf" srcId="{73CC686E-B3C3-4CF6-8C36-C4CE8C45277C}" destId="{3AD8356B-A202-4978-AF23-2920D233891B}" srcOrd="0" destOrd="0" presId="urn:microsoft.com/office/officeart/2018/2/layout/IconVerticalSolidList"/>
    <dgm:cxn modelId="{076035F7-D8AA-4B29-B512-151AD7E0B7C1}" type="presParOf" srcId="{73CC686E-B3C3-4CF6-8C36-C4CE8C45277C}" destId="{5AA279F2-8540-4714-BE94-75407A115E91}" srcOrd="1" destOrd="0" presId="urn:microsoft.com/office/officeart/2018/2/layout/IconVerticalSolidList"/>
    <dgm:cxn modelId="{000472A2-57B5-4B7C-8707-D3C084C39A71}" type="presParOf" srcId="{73CC686E-B3C3-4CF6-8C36-C4CE8C45277C}" destId="{CCC3E930-78A4-46DC-BCF8-72EA830B54F1}" srcOrd="2" destOrd="0" presId="urn:microsoft.com/office/officeart/2018/2/layout/IconVerticalSolidList"/>
    <dgm:cxn modelId="{EC12DDE2-AE8F-4E24-8098-52CFC45EAC0C}" type="presParOf" srcId="{73CC686E-B3C3-4CF6-8C36-C4CE8C45277C}" destId="{46544EF7-18FB-4C5F-B3E8-C11A59EAC451}" srcOrd="3" destOrd="0" presId="urn:microsoft.com/office/officeart/2018/2/layout/IconVerticalSolidList"/>
    <dgm:cxn modelId="{5D1A6EC7-3DBE-4D41-A350-7CFA008CA43C}" type="presParOf" srcId="{50DFAD83-F043-4FE3-AE67-0A451216CB03}" destId="{81CE240F-E6C3-4AC3-915F-0949D9EB7FD1}" srcOrd="1" destOrd="0" presId="urn:microsoft.com/office/officeart/2018/2/layout/IconVerticalSolidList"/>
    <dgm:cxn modelId="{A3BF6E19-2280-4147-860E-E9C4E9EC25F2}" type="presParOf" srcId="{50DFAD83-F043-4FE3-AE67-0A451216CB03}" destId="{717539ED-2AD8-4303-8B40-24E4EC2D1F32}" srcOrd="2" destOrd="0" presId="urn:microsoft.com/office/officeart/2018/2/layout/IconVerticalSolidList"/>
    <dgm:cxn modelId="{D245AA2F-04E0-4CF6-A01E-7A3723EABBEF}" type="presParOf" srcId="{717539ED-2AD8-4303-8B40-24E4EC2D1F32}" destId="{DAFB7EC2-6474-4FD6-85A0-1428FE18752E}" srcOrd="0" destOrd="0" presId="urn:microsoft.com/office/officeart/2018/2/layout/IconVerticalSolidList"/>
    <dgm:cxn modelId="{4162CE08-4B8D-441A-BDCD-C3CA0E48F242}" type="presParOf" srcId="{717539ED-2AD8-4303-8B40-24E4EC2D1F32}" destId="{6291BAF2-0A7C-4349-A6E2-6AC9E1DE285F}" srcOrd="1" destOrd="0" presId="urn:microsoft.com/office/officeart/2018/2/layout/IconVerticalSolidList"/>
    <dgm:cxn modelId="{184ED279-BC26-443D-8569-948AD4FE5A7A}" type="presParOf" srcId="{717539ED-2AD8-4303-8B40-24E4EC2D1F32}" destId="{85996581-4270-4C50-A863-53BCB95020B9}" srcOrd="2" destOrd="0" presId="urn:microsoft.com/office/officeart/2018/2/layout/IconVerticalSolidList"/>
    <dgm:cxn modelId="{FBB52FBF-3B30-4BD3-B33C-8C1BC06F8B69}" type="presParOf" srcId="{717539ED-2AD8-4303-8B40-24E4EC2D1F32}" destId="{D90B0A50-354A-48F4-9568-21AFDA754DD2}" srcOrd="3" destOrd="0" presId="urn:microsoft.com/office/officeart/2018/2/layout/IconVerticalSolidList"/>
    <dgm:cxn modelId="{F59400FA-91C7-4264-8888-25035A32B81B}" type="presParOf" srcId="{50DFAD83-F043-4FE3-AE67-0A451216CB03}" destId="{8350CF2D-1758-4366-A373-435B653CF7B9}" srcOrd="3" destOrd="0" presId="urn:microsoft.com/office/officeart/2018/2/layout/IconVerticalSolidList"/>
    <dgm:cxn modelId="{41C3F864-6CB2-4F24-9600-0AF68B3876C9}" type="presParOf" srcId="{50DFAD83-F043-4FE3-AE67-0A451216CB03}" destId="{F381416D-422F-4420-9384-C12315BCCF1A}" srcOrd="4" destOrd="0" presId="urn:microsoft.com/office/officeart/2018/2/layout/IconVerticalSolidList"/>
    <dgm:cxn modelId="{7242E1D2-55DE-470B-A397-2C4848A53294}" type="presParOf" srcId="{F381416D-422F-4420-9384-C12315BCCF1A}" destId="{B48BAD3F-9C60-41A8-A9C8-3934AFC6C71C}" srcOrd="0" destOrd="0" presId="urn:microsoft.com/office/officeart/2018/2/layout/IconVerticalSolidList"/>
    <dgm:cxn modelId="{3840B179-CB81-40F3-997C-366FDFAB9021}" type="presParOf" srcId="{F381416D-422F-4420-9384-C12315BCCF1A}" destId="{668EA292-870A-4498-B6BE-B6E5ECA233CE}" srcOrd="1" destOrd="0" presId="urn:microsoft.com/office/officeart/2018/2/layout/IconVerticalSolidList"/>
    <dgm:cxn modelId="{860040EC-AFFD-4CD4-8DDC-CE9800D633DA}" type="presParOf" srcId="{F381416D-422F-4420-9384-C12315BCCF1A}" destId="{A893BCAB-C41E-4D34-B156-8E05691C211D}" srcOrd="2" destOrd="0" presId="urn:microsoft.com/office/officeart/2018/2/layout/IconVerticalSolidList"/>
    <dgm:cxn modelId="{6C38945A-45AA-44A0-9D4C-BBEAEECA3D7D}" type="presParOf" srcId="{F381416D-422F-4420-9384-C12315BCCF1A}" destId="{6D0C068B-D7D5-431E-A256-7C9832E5562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8356B-A202-4978-AF23-2920D233891B}">
      <dsp:nvSpPr>
        <dsp:cNvPr id="0" name=""/>
        <dsp:cNvSpPr/>
      </dsp:nvSpPr>
      <dsp:spPr>
        <a:xfrm>
          <a:off x="0" y="462"/>
          <a:ext cx="10058399" cy="10814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A279F2-8540-4714-BE94-75407A115E91}">
      <dsp:nvSpPr>
        <dsp:cNvPr id="0" name=""/>
        <dsp:cNvSpPr/>
      </dsp:nvSpPr>
      <dsp:spPr>
        <a:xfrm>
          <a:off x="327145" y="243793"/>
          <a:ext cx="594810" cy="59481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544EF7-18FB-4C5F-B3E8-C11A59EAC451}">
      <dsp:nvSpPr>
        <dsp:cNvPr id="0" name=""/>
        <dsp:cNvSpPr/>
      </dsp:nvSpPr>
      <dsp:spPr>
        <a:xfrm>
          <a:off x="1249101" y="462"/>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889000">
            <a:lnSpc>
              <a:spcPct val="90000"/>
            </a:lnSpc>
            <a:spcBef>
              <a:spcPct val="0"/>
            </a:spcBef>
            <a:spcAft>
              <a:spcPct val="35000"/>
            </a:spcAft>
            <a:buNone/>
          </a:pPr>
          <a:r>
            <a:rPr lang="en-US" sz="2000" b="0" i="0" kern="1200" baseline="0" dirty="0"/>
            <a:t>Probability theory allows us to determine if survey results like “67% of respondents prefer Android" plausibly reflect the true population parameter</a:t>
          </a:r>
          <a:endParaRPr lang="en-US" sz="2000" kern="1200" dirty="0"/>
        </a:p>
      </dsp:txBody>
      <dsp:txXfrm>
        <a:off x="1249101" y="462"/>
        <a:ext cx="8809298" cy="1081473"/>
      </dsp:txXfrm>
    </dsp:sp>
    <dsp:sp modelId="{DAFB7EC2-6474-4FD6-85A0-1428FE18752E}">
      <dsp:nvSpPr>
        <dsp:cNvPr id="0" name=""/>
        <dsp:cNvSpPr/>
      </dsp:nvSpPr>
      <dsp:spPr>
        <a:xfrm>
          <a:off x="0" y="1352303"/>
          <a:ext cx="10058399" cy="10814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91BAF2-0A7C-4349-A6E2-6AC9E1DE285F}">
      <dsp:nvSpPr>
        <dsp:cNvPr id="0" name=""/>
        <dsp:cNvSpPr/>
      </dsp:nvSpPr>
      <dsp:spPr>
        <a:xfrm>
          <a:off x="327145" y="1595634"/>
          <a:ext cx="594810" cy="5948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0B0A50-354A-48F4-9568-21AFDA754DD2}">
      <dsp:nvSpPr>
        <dsp:cNvPr id="0" name=""/>
        <dsp:cNvSpPr/>
      </dsp:nvSpPr>
      <dsp:spPr>
        <a:xfrm>
          <a:off x="1249101" y="1352303"/>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889000">
            <a:lnSpc>
              <a:spcPct val="90000"/>
            </a:lnSpc>
            <a:spcBef>
              <a:spcPct val="0"/>
            </a:spcBef>
            <a:spcAft>
              <a:spcPct val="35000"/>
            </a:spcAft>
            <a:buNone/>
          </a:pPr>
          <a:r>
            <a:rPr lang="en-US" sz="2000" b="0" i="0" kern="1200" baseline="0"/>
            <a:t>While intuitive reasoning can get us part way, probability theory provides powerful mathematical tools to assess sample representativeness</a:t>
          </a:r>
          <a:endParaRPr lang="en-US" sz="2000" kern="1200"/>
        </a:p>
      </dsp:txBody>
      <dsp:txXfrm>
        <a:off x="1249101" y="1352303"/>
        <a:ext cx="8809298" cy="1081473"/>
      </dsp:txXfrm>
    </dsp:sp>
    <dsp:sp modelId="{B48BAD3F-9C60-41A8-A9C8-3934AFC6C71C}">
      <dsp:nvSpPr>
        <dsp:cNvPr id="0" name=""/>
        <dsp:cNvSpPr/>
      </dsp:nvSpPr>
      <dsp:spPr>
        <a:xfrm>
          <a:off x="0" y="2704144"/>
          <a:ext cx="10058399" cy="10814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8EA292-870A-4498-B6BE-B6E5ECA233CE}">
      <dsp:nvSpPr>
        <dsp:cNvPr id="0" name=""/>
        <dsp:cNvSpPr/>
      </dsp:nvSpPr>
      <dsp:spPr>
        <a:xfrm>
          <a:off x="327145" y="2947476"/>
          <a:ext cx="594810" cy="5948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0C068B-D7D5-431E-A256-7C9832E55628}">
      <dsp:nvSpPr>
        <dsp:cNvPr id="0" name=""/>
        <dsp:cNvSpPr/>
      </dsp:nvSpPr>
      <dsp:spPr>
        <a:xfrm>
          <a:off x="1249101" y="2704144"/>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889000">
            <a:lnSpc>
              <a:spcPct val="90000"/>
            </a:lnSpc>
            <a:spcBef>
              <a:spcPct val="0"/>
            </a:spcBef>
            <a:spcAft>
              <a:spcPct val="35000"/>
            </a:spcAft>
            <a:buNone/>
          </a:pPr>
          <a:r>
            <a:rPr lang="en-US" sz="2000" b="0" i="0" kern="1200" baseline="0"/>
            <a:t>Though not statistics per se, probability theory forms the foundation for statistical inference</a:t>
          </a:r>
          <a:endParaRPr lang="en-US" sz="2000" kern="1200"/>
        </a:p>
      </dsp:txBody>
      <dsp:txXfrm>
        <a:off x="1249101" y="2704144"/>
        <a:ext cx="8809298" cy="108147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AEF3B-FD2C-4DF9-9F6C-AAF2B85B0C37}" type="datetimeFigureOut">
              <a:rPr lang="en-US" smtClean="0"/>
              <a:t>10/28/2024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4EF51E-9E49-4D31-BCFC-22BE9EA31601}" type="slidenum">
              <a:rPr lang="en-US" smtClean="0"/>
              <a:t>‹#›</a:t>
            </a:fld>
            <a:endParaRPr lang="en-US"/>
          </a:p>
        </p:txBody>
      </p:sp>
    </p:spTree>
    <p:extLst>
      <p:ext uri="{BB962C8B-B14F-4D97-AF65-F5344CB8AC3E}">
        <p14:creationId xmlns:p14="http://schemas.microsoft.com/office/powerpoint/2010/main" val="337109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fc3caad2_0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fc3caad2_0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157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fc3caad2_0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fc3caad2_0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fc3caad2_0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fc3caad2_0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4020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194990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295989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88969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3" name="Google Shape;13;p3"/>
          <p:cNvSpPr txBox="1">
            <a:spLocks noGrp="1"/>
          </p:cNvSpPr>
          <p:nvPr>
            <p:ph type="body" idx="1"/>
          </p:nvPr>
        </p:nvSpPr>
        <p:spPr>
          <a:xfrm>
            <a:off x="609600" y="1600200"/>
            <a:ext cx="10972800" cy="4967574"/>
          </a:xfrm>
          <a:prstGeom prst="rect">
            <a:avLst/>
          </a:prstGeom>
          <a:noFill/>
          <a:ln>
            <a:noFill/>
          </a:ln>
        </p:spPr>
        <p:txBody>
          <a:bodyPr spcFirstLastPara="1" wrap="square" lIns="91425" tIns="91425" rIns="91425" bIns="91425" anchor="t" anchorCtr="0">
            <a:noAutofit/>
          </a:bodyPr>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extLst>
      <p:ext uri="{BB962C8B-B14F-4D97-AF65-F5344CB8AC3E}">
        <p14:creationId xmlns:p14="http://schemas.microsoft.com/office/powerpoint/2010/main" val="2477666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09006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DC2E9D-C3A5-4091-904C-74212EBCDECE}"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85039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DC2E9D-C3A5-4091-904C-74212EBCDECE}"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1027320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DC2E9D-C3A5-4091-904C-74212EBCDECE}"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81756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DC2E9D-C3A5-4091-904C-74212EBCDECE}"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40191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C2E9D-C3A5-4091-904C-74212EBCDECE}"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1854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DC2E9D-C3A5-4091-904C-74212EBCDECE}"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92596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DC2E9D-C3A5-4091-904C-74212EBCDECE}"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603791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DC2E9D-C3A5-4091-904C-74212EBCDECE}" type="datetimeFigureOut">
              <a:rPr lang="en-US" smtClean="0"/>
              <a:t>10/28/2024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6CA649-8926-48DF-90D7-4A4086F2A39C}" type="slidenum">
              <a:rPr lang="en-US" smtClean="0"/>
              <a:t>‹#›</a:t>
            </a:fld>
            <a:endParaRPr lang="en-US"/>
          </a:p>
        </p:txBody>
      </p:sp>
    </p:spTree>
    <p:extLst>
      <p:ext uri="{BB962C8B-B14F-4D97-AF65-F5344CB8AC3E}">
        <p14:creationId xmlns:p14="http://schemas.microsoft.com/office/powerpoint/2010/main" val="429339442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onlinestatbook.com/stat_sim/sampling_dis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rpsychologist.com/d3/ci/"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Complex maths formulae on a blackboard">
            <a:extLst>
              <a:ext uri="{FF2B5EF4-FFF2-40B4-BE49-F238E27FC236}">
                <a16:creationId xmlns:a16="http://schemas.microsoft.com/office/drawing/2014/main" id="{09866A43-5FCD-1CEA-2876-3B131F4B221B}"/>
              </a:ext>
            </a:extLst>
          </p:cNvPr>
          <p:cNvPicPr>
            <a:picLocks noChangeAspect="1"/>
          </p:cNvPicPr>
          <p:nvPr/>
        </p:nvPicPr>
        <p:blipFill>
          <a:blip r:embed="rId2">
            <a:alphaModFix/>
          </a:blip>
          <a:srcRect t="18208" b="4737"/>
          <a:stretch/>
        </p:blipFill>
        <p:spPr>
          <a:xfrm>
            <a:off x="20" y="10"/>
            <a:ext cx="12191979" cy="6857990"/>
          </a:xfrm>
          <a:prstGeom prst="rect">
            <a:avLst/>
          </a:prstGeom>
        </p:spPr>
      </p:pic>
      <p:sp>
        <p:nvSpPr>
          <p:cNvPr id="10" name="Rectangle 9">
            <a:extLst>
              <a:ext uri="{FF2B5EF4-FFF2-40B4-BE49-F238E27FC236}">
                <a16:creationId xmlns:a16="http://schemas.microsoft.com/office/drawing/2014/main" id="{EB0222B5-B739-82A9-5CCC-C5585AE12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344663" y="-4344657"/>
            <a:ext cx="3512260" cy="12201589"/>
          </a:xfrm>
          <a:prstGeom prst="rect">
            <a:avLst/>
          </a:prstGeom>
          <a:gradFill flip="none" rotWithShape="1">
            <a:gsLst>
              <a:gs pos="10000">
                <a:srgbClr val="000000">
                  <a:alpha val="0"/>
                </a:srgbClr>
              </a:gs>
              <a:gs pos="66000">
                <a:srgbClr val="000000">
                  <a:alpha val="46000"/>
                </a:srgbClr>
              </a:gs>
              <a:gs pos="100000">
                <a:srgbClr val="000000">
                  <a:alpha val="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E7EC0B-2D5D-7E50-D546-80B9F58FC11E}"/>
              </a:ext>
            </a:extLst>
          </p:cNvPr>
          <p:cNvSpPr>
            <a:spLocks noGrp="1"/>
          </p:cNvSpPr>
          <p:nvPr>
            <p:ph type="ctrTitle"/>
          </p:nvPr>
        </p:nvSpPr>
        <p:spPr>
          <a:xfrm>
            <a:off x="761999" y="1137434"/>
            <a:ext cx="8472055" cy="2222304"/>
          </a:xfrm>
        </p:spPr>
        <p:txBody>
          <a:bodyPr vert="horz" lIns="91440" tIns="45720" rIns="91440" bIns="45720" rtlCol="0" anchor="t">
            <a:noAutofit/>
          </a:bodyPr>
          <a:lstStyle/>
          <a:p>
            <a:pPr algn="l"/>
            <a:r>
              <a:rPr lang="en-US" sz="6600" dirty="0">
                <a:solidFill>
                  <a:srgbClr val="FFFFFF"/>
                </a:solidFill>
              </a:rPr>
              <a:t>PSYC 640</a:t>
            </a:r>
            <a:br>
              <a:rPr lang="en-US" sz="6600" dirty="0">
                <a:solidFill>
                  <a:srgbClr val="FFFFFF"/>
                </a:solidFill>
              </a:rPr>
            </a:br>
            <a:r>
              <a:rPr lang="en-US" sz="6600" dirty="0">
                <a:solidFill>
                  <a:srgbClr val="FFFFFF"/>
                </a:solidFill>
              </a:rPr>
              <a:t>Grad Stats</a:t>
            </a:r>
          </a:p>
        </p:txBody>
      </p:sp>
      <p:sp>
        <p:nvSpPr>
          <p:cNvPr id="12" name="Rectangle 11">
            <a:extLst>
              <a:ext uri="{FF2B5EF4-FFF2-40B4-BE49-F238E27FC236}">
                <a16:creationId xmlns:a16="http://schemas.microsoft.com/office/drawing/2014/main" id="{5BE23E75-E7E9-4D9F-6D25-5512363F86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78570" y="-449383"/>
            <a:ext cx="2425271" cy="12201588"/>
          </a:xfrm>
          <a:prstGeom prst="rect">
            <a:avLst/>
          </a:prstGeom>
          <a:gradFill flip="none" rotWithShape="1">
            <a:gsLst>
              <a:gs pos="10000">
                <a:srgbClr val="000000">
                  <a:alpha val="0"/>
                </a:srgbClr>
              </a:gs>
              <a:gs pos="66000">
                <a:srgbClr val="000000">
                  <a:alpha val="35000"/>
                </a:srgbClr>
              </a:gs>
              <a:gs pos="100000">
                <a:srgbClr val="000000">
                  <a:alpha val="4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6E6D47F-BCC2-7611-5811-39DCFD7BE290}"/>
              </a:ext>
            </a:extLst>
          </p:cNvPr>
          <p:cNvSpPr>
            <a:spLocks noGrp="1"/>
          </p:cNvSpPr>
          <p:nvPr>
            <p:ph type="subTitle" idx="1"/>
          </p:nvPr>
        </p:nvSpPr>
        <p:spPr>
          <a:xfrm>
            <a:off x="838200" y="4293441"/>
            <a:ext cx="6295332" cy="1588514"/>
          </a:xfrm>
        </p:spPr>
        <p:txBody>
          <a:bodyPr vert="horz" lIns="91440" tIns="45720" rIns="91440" bIns="45720" rtlCol="0" anchor="b">
            <a:normAutofit/>
          </a:bodyPr>
          <a:lstStyle/>
          <a:p>
            <a:pPr algn="l"/>
            <a:r>
              <a:rPr lang="en-US" sz="4400" dirty="0">
                <a:solidFill>
                  <a:srgbClr val="FFFFFF"/>
                </a:solidFill>
              </a:rPr>
              <a:t>10/29/2024</a:t>
            </a:r>
          </a:p>
        </p:txBody>
      </p:sp>
      <p:cxnSp>
        <p:nvCxnSpPr>
          <p:cNvPr id="14" name="Straight Connector 13">
            <a:extLst>
              <a:ext uri="{FF2B5EF4-FFF2-40B4-BE49-F238E27FC236}">
                <a16:creationId xmlns:a16="http://schemas.microsoft.com/office/drawing/2014/main" id="{61B115DB-65EB-3FC3-7284-CFDF4ADC60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DCEDDFEE-42B2-D2D9-7546-D9FDBDE92F55}"/>
              </a:ext>
            </a:extLst>
          </p:cNvPr>
          <p:cNvSpPr/>
          <p:nvPr/>
        </p:nvSpPr>
        <p:spPr>
          <a:xfrm>
            <a:off x="6581475" y="4926536"/>
            <a:ext cx="4227968" cy="81481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2800" dirty="0"/>
              <a:t>Probability &amp; Inference</a:t>
            </a:r>
          </a:p>
        </p:txBody>
      </p:sp>
    </p:spTree>
    <p:extLst>
      <p:ext uri="{BB962C8B-B14F-4D97-AF65-F5344CB8AC3E}">
        <p14:creationId xmlns:p14="http://schemas.microsoft.com/office/powerpoint/2010/main" val="376320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Estimation</a:t>
            </a:r>
          </a:p>
        </p:txBody>
      </p:sp>
      <p:sp>
        <p:nvSpPr>
          <p:cNvPr id="3" name="Text Placeholder 2"/>
          <p:cNvSpPr>
            <a:spLocks noGrp="1"/>
          </p:cNvSpPr>
          <p:nvPr>
            <p:ph type="body" idx="1"/>
          </p:nvPr>
        </p:nvSpPr>
        <p:spPr/>
        <p:txBody>
          <a:bodyPr/>
          <a:lstStyle/>
          <a:p>
            <a:pPr indent="-349250">
              <a:lnSpc>
                <a:spcPct val="115000"/>
              </a:lnSpc>
              <a:spcBef>
                <a:spcPts val="0"/>
              </a:spcBef>
              <a:buSzPts val="1900"/>
            </a:pPr>
            <a:r>
              <a:rPr lang="en-US" sz="2400" dirty="0"/>
              <a:t>We are often interested in </a:t>
            </a:r>
            <a:r>
              <a:rPr lang="en-US" sz="2400" i="1" dirty="0">
                <a:solidFill>
                  <a:schemeClr val="accent1"/>
                </a:solidFill>
              </a:rPr>
              <a:t>population parameters</a:t>
            </a:r>
            <a:r>
              <a:rPr lang="en-US" sz="2400" dirty="0"/>
              <a:t>.</a:t>
            </a:r>
          </a:p>
          <a:p>
            <a:pPr indent="-349250">
              <a:lnSpc>
                <a:spcPct val="115000"/>
              </a:lnSpc>
              <a:spcBef>
                <a:spcPts val="0"/>
              </a:spcBef>
              <a:buSzPts val="1900"/>
            </a:pPr>
            <a:r>
              <a:rPr lang="en-US" sz="2400" dirty="0"/>
              <a:t>Since complete populations are difficult (or impossible) to collect data on, we use </a:t>
            </a:r>
            <a:r>
              <a:rPr lang="en-US" sz="2400" i="1" dirty="0">
                <a:solidFill>
                  <a:schemeClr val="accent1"/>
                </a:solidFill>
              </a:rPr>
              <a:t>sample statistics</a:t>
            </a:r>
            <a:r>
              <a:rPr lang="en-US" sz="2400" dirty="0"/>
              <a:t> as </a:t>
            </a:r>
            <a:r>
              <a:rPr lang="en-US" sz="2400" i="1" dirty="0">
                <a:solidFill>
                  <a:schemeClr val="accent1"/>
                </a:solidFill>
              </a:rPr>
              <a:t>point estimates</a:t>
            </a:r>
            <a:r>
              <a:rPr lang="en-US" sz="2400" dirty="0"/>
              <a:t> for the unknown population parameters of interest.</a:t>
            </a:r>
          </a:p>
          <a:p>
            <a:pPr indent="-349250">
              <a:lnSpc>
                <a:spcPct val="115000"/>
              </a:lnSpc>
              <a:spcBef>
                <a:spcPts val="0"/>
              </a:spcBef>
              <a:buSzPts val="1900"/>
            </a:pPr>
            <a:r>
              <a:rPr lang="en-US" sz="2400" dirty="0"/>
              <a:t>Sample statistics vary from sample to sample.</a:t>
            </a:r>
          </a:p>
          <a:p>
            <a:pPr indent="-349250">
              <a:lnSpc>
                <a:spcPct val="115000"/>
              </a:lnSpc>
              <a:spcBef>
                <a:spcPts val="0"/>
              </a:spcBef>
              <a:buSzPts val="1900"/>
            </a:pPr>
            <a:r>
              <a:rPr lang="en-US" sz="2400" dirty="0"/>
              <a:t>Quantifying how sample statistics vary provides a way to estimate the </a:t>
            </a:r>
            <a:r>
              <a:rPr lang="en-US" sz="2400" i="1" dirty="0">
                <a:solidFill>
                  <a:schemeClr val="accent1"/>
                </a:solidFill>
              </a:rPr>
              <a:t>margin of error</a:t>
            </a:r>
            <a:r>
              <a:rPr lang="en-US" sz="2400" dirty="0"/>
              <a:t> associated with our point estimate.</a:t>
            </a:r>
          </a:p>
          <a:p>
            <a:endParaRPr lang="en-US" sz="2400" dirty="0"/>
          </a:p>
        </p:txBody>
      </p:sp>
      <p:sp>
        <p:nvSpPr>
          <p:cNvPr id="4" name="Google Shape;58;p17"/>
          <p:cNvSpPr txBox="1">
            <a:spLocks/>
          </p:cNvSpPr>
          <p:nvPr/>
        </p:nvSpPr>
        <p:spPr>
          <a:xfrm flipH="1">
            <a:off x="2184900" y="4562253"/>
            <a:ext cx="7822200" cy="1580852"/>
          </a:xfrm>
          <a:prstGeom prst="rect">
            <a:avLst/>
          </a:prstGeom>
          <a:noFill/>
          <a:ln>
            <a:noFill/>
          </a:ln>
        </p:spPr>
        <p:txBody>
          <a:bodyPr spcFirstLastPara="1" vert="horz" wrap="square" lIns="91425" tIns="91425" rIns="91425" bIns="91425" rtlCol="0" anchor="t" anchorCtr="0">
            <a:noAutofit/>
          </a:bodyPr>
          <a:lstStyle>
            <a:lvl1pPr marL="457200" lvl="0" indent="-419100" algn="l" defTabSz="914400" rtl="0" eaLnBrk="1" latinLnBrk="0" hangingPunct="1">
              <a:lnSpc>
                <a:spcPct val="90000"/>
              </a:lnSpc>
              <a:spcBef>
                <a:spcPts val="600"/>
              </a:spcBef>
              <a:spcAft>
                <a:spcPts val="0"/>
              </a:spcAft>
              <a:buClr>
                <a:schemeClr val="accent1"/>
              </a:buClr>
              <a:buSzPts val="3000"/>
              <a:buFont typeface="Calibri" panose="020F0502020204030204" pitchFamily="34" charset="0"/>
              <a:buChar char="●"/>
              <a:defRPr sz="2000" kern="1200">
                <a:solidFill>
                  <a:schemeClr val="tx1">
                    <a:lumMod val="75000"/>
                    <a:lumOff val="25000"/>
                  </a:schemeClr>
                </a:solidFill>
                <a:latin typeface="+mn-lt"/>
                <a:ea typeface="+mn-ea"/>
                <a:cs typeface="+mn-cs"/>
              </a:defRPr>
            </a:lvl1pPr>
            <a:lvl2pPr marL="914400" lvl="1" indent="-381000" algn="l" defTabSz="914400" rtl="0" eaLnBrk="1" latinLnBrk="0" hangingPunct="1">
              <a:lnSpc>
                <a:spcPct val="90000"/>
              </a:lnSpc>
              <a:spcBef>
                <a:spcPts val="0"/>
              </a:spcBef>
              <a:spcAft>
                <a:spcPts val="0"/>
              </a:spcAft>
              <a:buClr>
                <a:schemeClr val="accent1"/>
              </a:buClr>
              <a:buSzPts val="2400"/>
              <a:buFont typeface="Calibri" pitchFamily="34" charset="0"/>
              <a:buChar char="○"/>
              <a:defRPr sz="1800" kern="1200">
                <a:solidFill>
                  <a:schemeClr val="tx1">
                    <a:lumMod val="75000"/>
                    <a:lumOff val="25000"/>
                  </a:schemeClr>
                </a:solidFill>
                <a:latin typeface="+mn-lt"/>
                <a:ea typeface="+mn-ea"/>
                <a:cs typeface="+mn-cs"/>
              </a:defRPr>
            </a:lvl2pPr>
            <a:lvl3pPr marL="1371600" lvl="2" indent="-381000" algn="l" defTabSz="914400" rtl="0" eaLnBrk="1" latinLnBrk="0" hangingPunct="1">
              <a:lnSpc>
                <a:spcPct val="90000"/>
              </a:lnSpc>
              <a:spcBef>
                <a:spcPts val="0"/>
              </a:spcBef>
              <a:spcAft>
                <a:spcPts val="0"/>
              </a:spcAft>
              <a:buClr>
                <a:schemeClr val="accent1"/>
              </a:buClr>
              <a:buSzPts val="2400"/>
              <a:buFont typeface="Calibri" pitchFamily="34" charset="0"/>
              <a:buChar char="■"/>
              <a:defRPr sz="1400" kern="1200">
                <a:solidFill>
                  <a:schemeClr val="tx1">
                    <a:lumMod val="75000"/>
                    <a:lumOff val="25000"/>
                  </a:schemeClr>
                </a:solidFill>
                <a:latin typeface="+mn-lt"/>
                <a:ea typeface="+mn-ea"/>
                <a:cs typeface="+mn-cs"/>
              </a:defRPr>
            </a:lvl3pPr>
            <a:lvl4pPr marL="1828800" lvl="3"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400" kern="1200">
                <a:solidFill>
                  <a:schemeClr val="tx1">
                    <a:lumMod val="75000"/>
                    <a:lumOff val="25000"/>
                  </a:schemeClr>
                </a:solidFill>
                <a:latin typeface="+mn-lt"/>
                <a:ea typeface="+mn-ea"/>
                <a:cs typeface="+mn-cs"/>
              </a:defRPr>
            </a:lvl4pPr>
            <a:lvl5pPr marL="2286000" lvl="4"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5pPr>
            <a:lvl6pPr marL="2743200" lvl="5"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6pPr>
            <a:lvl7pPr marL="3200400" lvl="6"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7pPr>
            <a:lvl8pPr marL="3657600" lvl="7"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8pPr>
            <a:lvl9pPr marL="4114800" lvl="8"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9pPr>
          </a:lstStyle>
          <a:p>
            <a:pPr marL="0" indent="0">
              <a:lnSpc>
                <a:spcPct val="115000"/>
              </a:lnSpc>
              <a:spcBef>
                <a:spcPts val="0"/>
              </a:spcBef>
              <a:buFont typeface="Calibri" panose="020F0502020204030204" pitchFamily="34" charset="0"/>
              <a:buNone/>
            </a:pPr>
            <a:r>
              <a:rPr lang="en-US" sz="1900" dirty="0">
                <a:solidFill>
                  <a:schemeClr val="accent1"/>
                </a:solidFill>
              </a:rPr>
              <a:t>Suppose we randomly sample 1,000 adults from each state in the US. Would you expect the sample means of their heights to be the same, somewhat different, or very different?</a:t>
            </a:r>
          </a:p>
          <a:p>
            <a:pPr marL="0" indent="0">
              <a:lnSpc>
                <a:spcPct val="115000"/>
              </a:lnSpc>
              <a:spcBef>
                <a:spcPts val="0"/>
              </a:spcBef>
              <a:buFont typeface="Calibri" panose="020F0502020204030204" pitchFamily="34" charset="0"/>
              <a:buNone/>
            </a:pPr>
            <a:r>
              <a:rPr lang="en-US" sz="1900" i="1" dirty="0">
                <a:solidFill>
                  <a:schemeClr val="tx1"/>
                </a:solidFill>
              </a:rPr>
              <a:t>What if we took another random sample? Would they be identical?</a:t>
            </a:r>
          </a:p>
        </p:txBody>
      </p:sp>
    </p:spTree>
    <p:extLst>
      <p:ext uri="{BB962C8B-B14F-4D97-AF65-F5344CB8AC3E}">
        <p14:creationId xmlns:p14="http://schemas.microsoft.com/office/powerpoint/2010/main" val="14465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1E792-B16F-6E13-3A58-5E616FC27F4F}"/>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Samples, populations and sampling</a:t>
            </a:r>
          </a:p>
        </p:txBody>
      </p:sp>
      <p:sp>
        <p:nvSpPr>
          <p:cNvPr id="3" name="Text Placeholder 2">
            <a:extLst>
              <a:ext uri="{FF2B5EF4-FFF2-40B4-BE49-F238E27FC236}">
                <a16:creationId xmlns:a16="http://schemas.microsoft.com/office/drawing/2014/main" id="{742709D9-185C-9547-365F-54652250BAB8}"/>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Sampling theory</a:t>
            </a:r>
          </a:p>
          <a:p>
            <a:pPr marR="0" lvl="1" rtl="0"/>
            <a:r>
              <a:rPr lang="en-US" sz="2400" b="0" i="0" u="none" strike="noStrike" kern="100" baseline="0" dirty="0">
                <a:latin typeface="Calibri" panose="020F0502020204030204" pitchFamily="34" charset="0"/>
              </a:rPr>
              <a:t>Drawing inferences from the sample about the population</a:t>
            </a:r>
          </a:p>
          <a:p>
            <a:pPr marR="0" lvl="1" rtl="0"/>
            <a:r>
              <a:rPr lang="en-US" sz="2400" b="0" i="0" u="none" strike="noStrike" kern="100" baseline="0" dirty="0">
                <a:latin typeface="Calibri" panose="020F0502020204030204" pitchFamily="34" charset="0"/>
              </a:rPr>
              <a:t>Defining a population</a:t>
            </a:r>
          </a:p>
          <a:p>
            <a:pPr marR="0" lvl="1" rtl="0"/>
            <a:r>
              <a:rPr lang="en-US" sz="2400" b="0" i="0" u="none" strike="noStrike" kern="100" baseline="0" dirty="0">
                <a:latin typeface="Calibri" panose="020F0502020204030204" pitchFamily="34" charset="0"/>
              </a:rPr>
              <a:t>Creating an appropriate sample</a:t>
            </a:r>
          </a:p>
          <a:p>
            <a:pPr marR="0" lvl="1" rtl="0"/>
            <a:r>
              <a:rPr lang="en-US" sz="2400" b="0" i="0" u="none" strike="noStrike" kern="100" baseline="0" dirty="0">
                <a:latin typeface="Calibri" panose="020F0502020204030204" pitchFamily="34" charset="0"/>
              </a:rPr>
              <a:t>LLN &amp; CLT</a:t>
            </a:r>
          </a:p>
          <a:p>
            <a:pPr marR="0" lvl="1" rtl="0"/>
            <a:r>
              <a:rPr lang="en-US" sz="2400" b="0" i="0" u="none" strike="noStrike" kern="100" baseline="0" dirty="0">
                <a:latin typeface="Calibri" panose="020F0502020204030204" pitchFamily="34" charset="0"/>
              </a:rPr>
              <a:t>Population Parameters and Sample Statistics</a:t>
            </a:r>
          </a:p>
          <a:p>
            <a:pPr marR="0" lvl="0" rtl="0"/>
            <a:r>
              <a:rPr lang="en-US" sz="2800" b="0" i="0" u="none" strike="noStrike" kern="100" baseline="0" dirty="0">
                <a:latin typeface="Calibri" panose="020F0502020204030204" pitchFamily="34" charset="0"/>
              </a:rPr>
              <a:t>Outlining a simulation: </a:t>
            </a:r>
            <a:r>
              <a:rPr lang="en-US" sz="2800" b="0" i="0" u="sng" strike="noStrike" kern="100" baseline="0" dirty="0">
                <a:solidFill>
                  <a:srgbClr val="0563C1"/>
                </a:solidFill>
                <a:latin typeface="Calibri" panose="020F0502020204030204" pitchFamily="34" charset="0"/>
                <a:hlinkClick r:id="rId2"/>
              </a:rPr>
              <a:t>https://onlinestatbook.com/stat_sim/sampling_dist/</a:t>
            </a:r>
            <a:r>
              <a:rPr lang="en-US" sz="2800" b="0" i="0" u="none" strike="noStrike" kern="100" baseline="0" dirty="0">
                <a:solidFill>
                  <a:srgbClr val="0563C1"/>
                </a:solidFill>
                <a:latin typeface="Calibri" panose="020F0502020204030204" pitchFamily="34" charset="0"/>
                <a:hlinkClick r:id="rId2"/>
              </a:rPr>
              <a:t> </a:t>
            </a:r>
          </a:p>
        </p:txBody>
      </p:sp>
    </p:spTree>
    <p:extLst>
      <p:ext uri="{BB962C8B-B14F-4D97-AF65-F5344CB8AC3E}">
        <p14:creationId xmlns:p14="http://schemas.microsoft.com/office/powerpoint/2010/main" val="763714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487B9-BF38-DF38-33F2-78B7B800D66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Defining a population</a:t>
            </a:r>
          </a:p>
        </p:txBody>
      </p:sp>
      <p:sp>
        <p:nvSpPr>
          <p:cNvPr id="3" name="Text Placeholder 2">
            <a:extLst>
              <a:ext uri="{FF2B5EF4-FFF2-40B4-BE49-F238E27FC236}">
                <a16:creationId xmlns:a16="http://schemas.microsoft.com/office/drawing/2014/main" id="{C9B4DCE4-48E5-0347-CF7D-3052F2236A4C}"/>
              </a:ext>
            </a:extLst>
          </p:cNvPr>
          <p:cNvSpPr>
            <a:spLocks noGrp="1"/>
          </p:cNvSpPr>
          <p:nvPr>
            <p:ph idx="1"/>
          </p:nvPr>
        </p:nvSpPr>
        <p:spPr>
          <a:xfrm>
            <a:off x="432261" y="1845733"/>
            <a:ext cx="11563003" cy="4471939"/>
          </a:xfrm>
        </p:spPr>
        <p:txBody>
          <a:bodyPr>
            <a:normAutofit fontScale="92500" lnSpcReduction="10000"/>
          </a:bodyPr>
          <a:lstStyle/>
          <a:p>
            <a:pPr marR="0" lvl="0" rtl="0"/>
            <a:r>
              <a:rPr lang="en-US" sz="2400" b="0" i="0" u="none" strike="noStrike" kern="100" baseline="0" dirty="0">
                <a:latin typeface="Calibri" panose="020F0502020204030204" pitchFamily="34" charset="0"/>
              </a:rPr>
              <a:t>More of an abstract idea about who you want to make statements</a:t>
            </a:r>
          </a:p>
          <a:p>
            <a:pPr marR="0" lvl="0" rtl="0"/>
            <a:r>
              <a:rPr lang="en-US" sz="2400" b="0" i="0" u="none" strike="noStrike" kern="100" baseline="0" dirty="0">
                <a:latin typeface="Calibri" panose="020F0502020204030204" pitchFamily="34" charset="0"/>
              </a:rPr>
              <a:t>Example: Running a study with 100 undergraduate students as participants. Who is the population?</a:t>
            </a:r>
          </a:p>
          <a:p>
            <a:pPr marR="0" lvl="1" rtl="0"/>
            <a:r>
              <a:rPr lang="en-US" sz="2000" b="0" i="0" u="none" strike="noStrike" kern="100" baseline="0" dirty="0">
                <a:latin typeface="Calibri" panose="020F0502020204030204" pitchFamily="34" charset="0"/>
              </a:rPr>
              <a:t>All of the undergraduate psychology students at RIT?</a:t>
            </a:r>
          </a:p>
          <a:p>
            <a:pPr marR="0" lvl="1" rtl="0"/>
            <a:r>
              <a:rPr lang="en-US" sz="2000" b="0" i="0" u="none" strike="noStrike" kern="100" baseline="0" dirty="0">
                <a:latin typeface="Calibri" panose="020F0502020204030204" pitchFamily="34" charset="0"/>
              </a:rPr>
              <a:t>Undergraduate psychology students in general, anywhere in the world?</a:t>
            </a:r>
          </a:p>
          <a:p>
            <a:pPr marR="0" lvl="1" rtl="0"/>
            <a:r>
              <a:rPr lang="en-US" sz="2000" b="0" i="0" u="none" strike="noStrike" kern="100" baseline="0" dirty="0">
                <a:latin typeface="Calibri" panose="020F0502020204030204" pitchFamily="34" charset="0"/>
              </a:rPr>
              <a:t>Americans currently living?</a:t>
            </a:r>
          </a:p>
          <a:p>
            <a:pPr marR="0" lvl="1" rtl="0"/>
            <a:r>
              <a:rPr lang="en-US" sz="2000" b="0" i="0" u="none" strike="noStrike" kern="100" baseline="0" dirty="0">
                <a:latin typeface="Calibri" panose="020F0502020204030204" pitchFamily="34" charset="0"/>
              </a:rPr>
              <a:t>Americans of similar ages to my sample?</a:t>
            </a:r>
          </a:p>
          <a:p>
            <a:pPr marR="0" lvl="1" rtl="0"/>
            <a:r>
              <a:rPr lang="en-US" sz="2000" b="0" i="0" u="none" strike="noStrike" kern="100" baseline="0" dirty="0">
                <a:latin typeface="Calibri" panose="020F0502020204030204" pitchFamily="34" charset="0"/>
              </a:rPr>
              <a:t>Anyone currently alive?</a:t>
            </a:r>
          </a:p>
          <a:p>
            <a:pPr marR="0" lvl="1" rtl="0"/>
            <a:r>
              <a:rPr lang="en-US" sz="2000" b="0" i="0" u="none" strike="noStrike" kern="100" baseline="0" dirty="0">
                <a:latin typeface="Calibri" panose="020F0502020204030204" pitchFamily="34" charset="0"/>
              </a:rPr>
              <a:t>Any human being, past, present or future?</a:t>
            </a:r>
          </a:p>
          <a:p>
            <a:pPr marR="0" lvl="1" rtl="0"/>
            <a:r>
              <a:rPr lang="en-US" sz="2000" b="0" i="0" u="none" strike="noStrike" kern="100" baseline="0" dirty="0">
                <a:latin typeface="Calibri" panose="020F0502020204030204" pitchFamily="34" charset="0"/>
              </a:rPr>
              <a:t>Any biological organism with a sufficient degree of intelligence operating in a terrestrial environment?</a:t>
            </a:r>
          </a:p>
          <a:p>
            <a:pPr marR="0" lvl="1" rtl="0"/>
            <a:r>
              <a:rPr lang="en-US" sz="2000" b="0" i="0" u="none" strike="noStrike" kern="100" baseline="0" dirty="0">
                <a:latin typeface="Calibri" panose="020F0502020204030204" pitchFamily="34" charset="0"/>
              </a:rPr>
              <a:t>Any intelligent being?</a:t>
            </a:r>
          </a:p>
          <a:p>
            <a:pPr marR="0" lvl="0" rtl="0"/>
            <a:r>
              <a:rPr lang="en-US" sz="2400" b="0" i="0" u="none" strike="noStrike" kern="100" baseline="0" dirty="0">
                <a:latin typeface="Calibri" panose="020F0502020204030204" pitchFamily="34" charset="0"/>
              </a:rPr>
              <a:t>Critical point is that the sample is a subset of the population with the goal of drawing inferences about the larger population</a:t>
            </a:r>
          </a:p>
          <a:p>
            <a:pPr marR="0" lvl="0" rtl="0"/>
            <a:r>
              <a:rPr lang="en-US" sz="2400" b="0" i="0" u="none" strike="noStrike" kern="100" baseline="0" dirty="0">
                <a:latin typeface="Calibri" panose="020F0502020204030204" pitchFamily="34" charset="0"/>
              </a:rPr>
              <a:t>The relationship depends upon the procedure of selection for the sample</a:t>
            </a:r>
          </a:p>
        </p:txBody>
      </p:sp>
    </p:spTree>
    <p:extLst>
      <p:ext uri="{BB962C8B-B14F-4D97-AF65-F5344CB8AC3E}">
        <p14:creationId xmlns:p14="http://schemas.microsoft.com/office/powerpoint/2010/main" val="105691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500"/>
                                        <p:tgtEl>
                                          <p:spTgt spid="3">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fade">
                                      <p:cBhvr>
                                        <p:cTn id="3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2052F-8767-090D-D543-22746B418554}"/>
              </a:ext>
            </a:extLst>
          </p:cNvPr>
          <p:cNvSpPr>
            <a:spLocks noGrp="1"/>
          </p:cNvSpPr>
          <p:nvPr>
            <p:ph type="title"/>
          </p:nvPr>
        </p:nvSpPr>
        <p:spPr>
          <a:xfrm>
            <a:off x="492371" y="349135"/>
            <a:ext cx="3863499" cy="1249110"/>
          </a:xfrm>
        </p:spPr>
        <p:txBody>
          <a:bodyPr>
            <a:normAutofit/>
          </a:bodyPr>
          <a:lstStyle/>
          <a:p>
            <a:pPr marR="0" rtl="0"/>
            <a:r>
              <a:rPr lang="en-US" sz="3600" b="1" i="0" u="none" strike="noStrike" kern="100" baseline="0" dirty="0">
                <a:solidFill>
                  <a:schemeClr val="tx1"/>
                </a:solidFill>
                <a:latin typeface="Calibri" panose="020F0502020204030204" pitchFamily="34" charset="0"/>
              </a:rPr>
              <a:t>Sampling – Simple random samples</a:t>
            </a:r>
          </a:p>
        </p:txBody>
      </p:sp>
      <p:sp>
        <p:nvSpPr>
          <p:cNvPr id="3" name="Text Placeholder 2">
            <a:extLst>
              <a:ext uri="{FF2B5EF4-FFF2-40B4-BE49-F238E27FC236}">
                <a16:creationId xmlns:a16="http://schemas.microsoft.com/office/drawing/2014/main" id="{1EC8E197-C346-A7B5-6044-3FD3C3E4CA59}"/>
              </a:ext>
            </a:extLst>
          </p:cNvPr>
          <p:cNvSpPr>
            <a:spLocks noGrp="1"/>
          </p:cNvSpPr>
          <p:nvPr>
            <p:ph idx="1"/>
          </p:nvPr>
        </p:nvSpPr>
        <p:spPr>
          <a:xfrm>
            <a:off x="492371" y="2113473"/>
            <a:ext cx="3084844" cy="3335519"/>
          </a:xfrm>
        </p:spPr>
        <p:txBody>
          <a:bodyPr>
            <a:normAutofit lnSpcReduction="10000"/>
          </a:bodyPr>
          <a:lstStyle/>
          <a:p>
            <a:pPr marR="0" lvl="0" rtl="0"/>
            <a:r>
              <a:rPr lang="en-US" b="0" i="0" u="none" strike="noStrike" kern="100" baseline="0" dirty="0">
                <a:solidFill>
                  <a:schemeClr val="tx1"/>
                </a:solidFill>
                <a:latin typeface="Calibri" panose="020F0502020204030204" pitchFamily="34" charset="0"/>
              </a:rPr>
              <a:t>Let’s say I have a bag containing 10 chips</a:t>
            </a:r>
          </a:p>
          <a:p>
            <a:pPr marR="0" lvl="0" rtl="0"/>
            <a:r>
              <a:rPr lang="en-US" b="0" i="0" u="none" strike="noStrike" kern="100" baseline="0" dirty="0">
                <a:solidFill>
                  <a:schemeClr val="tx1"/>
                </a:solidFill>
                <a:latin typeface="Calibri" panose="020F0502020204030204" pitchFamily="34" charset="0"/>
              </a:rPr>
              <a:t>Note about with vs. without replacement</a:t>
            </a:r>
          </a:p>
          <a:p>
            <a:pPr marR="0" lvl="1" rtl="0"/>
            <a:r>
              <a:rPr lang="en-US" sz="2000" b="0" i="0" u="none" strike="noStrike" kern="100" baseline="0" dirty="0">
                <a:solidFill>
                  <a:schemeClr val="tx1"/>
                </a:solidFill>
                <a:latin typeface="Calibri" panose="020F0502020204030204" pitchFamily="34" charset="0"/>
              </a:rPr>
              <a:t>Most statistical theory is based on </a:t>
            </a:r>
            <a:r>
              <a:rPr lang="en-US" sz="2000" b="0" i="1" u="none" strike="noStrike" kern="100" baseline="0" dirty="0">
                <a:solidFill>
                  <a:schemeClr val="tx1"/>
                </a:solidFill>
                <a:latin typeface="Calibri" panose="020F0502020204030204" pitchFamily="34" charset="0"/>
              </a:rPr>
              <a:t>with</a:t>
            </a:r>
            <a:r>
              <a:rPr lang="en-US" sz="2000" b="0" i="0" u="none" strike="noStrike" kern="100" baseline="0" dirty="0">
                <a:solidFill>
                  <a:schemeClr val="tx1"/>
                </a:solidFill>
                <a:latin typeface="Calibri" panose="020F0502020204030204" pitchFamily="34" charset="0"/>
              </a:rPr>
              <a:t> replacement</a:t>
            </a:r>
          </a:p>
        </p:txBody>
      </p:sp>
      <p:pic>
        <p:nvPicPr>
          <p:cNvPr id="5" name="Picture 4">
            <a:extLst>
              <a:ext uri="{FF2B5EF4-FFF2-40B4-BE49-F238E27FC236}">
                <a16:creationId xmlns:a16="http://schemas.microsoft.com/office/drawing/2014/main" id="{BA0AC0E6-8889-FD5D-504A-916D75B099E3}"/>
              </a:ext>
            </a:extLst>
          </p:cNvPr>
          <p:cNvPicPr>
            <a:picLocks noChangeAspect="1"/>
          </p:cNvPicPr>
          <p:nvPr/>
        </p:nvPicPr>
        <p:blipFill>
          <a:blip r:embed="rId2"/>
          <a:stretch>
            <a:fillRect/>
          </a:stretch>
        </p:blipFill>
        <p:spPr>
          <a:xfrm>
            <a:off x="4742017" y="1287605"/>
            <a:ext cx="6798082" cy="4282790"/>
          </a:xfrm>
          <a:prstGeom prst="rect">
            <a:avLst/>
          </a:prstGeom>
        </p:spPr>
      </p:pic>
    </p:spTree>
    <p:extLst>
      <p:ext uri="{BB962C8B-B14F-4D97-AF65-F5344CB8AC3E}">
        <p14:creationId xmlns:p14="http://schemas.microsoft.com/office/powerpoint/2010/main" val="208290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6EEB-91E0-9474-331B-252868E8859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 Biased Sampling</a:t>
            </a:r>
          </a:p>
        </p:txBody>
      </p:sp>
      <p:pic>
        <p:nvPicPr>
          <p:cNvPr id="5" name="Picture 4">
            <a:extLst>
              <a:ext uri="{FF2B5EF4-FFF2-40B4-BE49-F238E27FC236}">
                <a16:creationId xmlns:a16="http://schemas.microsoft.com/office/drawing/2014/main" id="{789935CD-7190-4037-27CA-3BD25419C5D1}"/>
              </a:ext>
            </a:extLst>
          </p:cNvPr>
          <p:cNvPicPr>
            <a:picLocks noChangeAspect="1"/>
          </p:cNvPicPr>
          <p:nvPr/>
        </p:nvPicPr>
        <p:blipFill>
          <a:blip r:embed="rId2"/>
          <a:stretch>
            <a:fillRect/>
          </a:stretch>
        </p:blipFill>
        <p:spPr>
          <a:xfrm>
            <a:off x="2395462" y="1977443"/>
            <a:ext cx="6640473" cy="3938199"/>
          </a:xfrm>
          <a:prstGeom prst="rect">
            <a:avLst/>
          </a:prstGeom>
        </p:spPr>
      </p:pic>
    </p:spTree>
    <p:extLst>
      <p:ext uri="{BB962C8B-B14F-4D97-AF65-F5344CB8AC3E}">
        <p14:creationId xmlns:p14="http://schemas.microsoft.com/office/powerpoint/2010/main" val="1063913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C3D67-FB41-0077-5469-386AFA91321C}"/>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 How much does it matter</a:t>
            </a:r>
          </a:p>
        </p:txBody>
      </p:sp>
      <p:sp>
        <p:nvSpPr>
          <p:cNvPr id="3" name="Text Placeholder 2">
            <a:extLst>
              <a:ext uri="{FF2B5EF4-FFF2-40B4-BE49-F238E27FC236}">
                <a16:creationId xmlns:a16="http://schemas.microsoft.com/office/drawing/2014/main" id="{2A309B6E-E46C-2835-8207-4A48825757AA}"/>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Difficult to identify a simple random sample in the real world</a:t>
            </a:r>
          </a:p>
          <a:p>
            <a:pPr marR="0" lvl="1" rtl="0"/>
            <a:r>
              <a:rPr lang="en-US" sz="2000" b="0" i="0" u="none" strike="noStrike" kern="100" baseline="0" dirty="0">
                <a:latin typeface="Calibri" panose="020F0502020204030204" pitchFamily="34" charset="0"/>
              </a:rPr>
              <a:t>Think about the differences between the two sampling techniques we just saw. Should it matter?</a:t>
            </a:r>
          </a:p>
          <a:p>
            <a:pPr marR="0" lvl="0" rtl="0"/>
            <a:r>
              <a:rPr lang="en-US" sz="2400" b="0" i="0" u="none" strike="noStrike" kern="100" baseline="0" dirty="0">
                <a:latin typeface="Calibri" panose="020F0502020204030204" pitchFamily="34" charset="0"/>
              </a:rPr>
              <a:t>We can adjust for biases</a:t>
            </a:r>
          </a:p>
          <a:p>
            <a:pPr marR="0" lvl="0" rtl="0"/>
            <a:r>
              <a:rPr lang="en-US" sz="2400" b="1" i="0" u="none" strike="noStrike" kern="100" baseline="0" dirty="0">
                <a:latin typeface="Calibri" panose="020F0502020204030204" pitchFamily="34" charset="0"/>
              </a:rPr>
              <a:t>Two Key Points</a:t>
            </a:r>
          </a:p>
          <a:p>
            <a:pPr marR="0" lvl="1" rtl="0"/>
            <a:r>
              <a:rPr lang="en-US" sz="2000" b="0" i="0" u="none" strike="noStrike" kern="100" baseline="0" dirty="0">
                <a:latin typeface="Calibri" panose="020F0502020204030204" pitchFamily="34" charset="0"/>
              </a:rPr>
              <a:t>Designing studies – think about the population you want to make inferences about</a:t>
            </a:r>
          </a:p>
          <a:p>
            <a:pPr marR="0" lvl="1" rtl="0"/>
            <a:r>
              <a:rPr lang="en-US" sz="2000" b="0" i="0" u="none" strike="noStrike" kern="100" baseline="0" dirty="0">
                <a:latin typeface="Calibri" panose="020F0502020204030204" pitchFamily="34" charset="0"/>
              </a:rPr>
              <a:t>Critiquing studies – Think about how their sample may impact the conclusions that are being made</a:t>
            </a:r>
          </a:p>
        </p:txBody>
      </p:sp>
    </p:spTree>
    <p:extLst>
      <p:ext uri="{BB962C8B-B14F-4D97-AF65-F5344CB8AC3E}">
        <p14:creationId xmlns:p14="http://schemas.microsoft.com/office/powerpoint/2010/main" val="293129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30649-B56E-1878-29B4-505EE011CE4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Population Parameters &amp; Sample Statistics</a:t>
            </a:r>
          </a:p>
        </p:txBody>
      </p:sp>
      <p:sp>
        <p:nvSpPr>
          <p:cNvPr id="3" name="Text Placeholder 2">
            <a:extLst>
              <a:ext uri="{FF2B5EF4-FFF2-40B4-BE49-F238E27FC236}">
                <a16:creationId xmlns:a16="http://schemas.microsoft.com/office/drawing/2014/main" id="{98667FF7-367E-C537-4377-AB48D59D4658}"/>
              </a:ext>
            </a:extLst>
          </p:cNvPr>
          <p:cNvSpPr>
            <a:spLocks noGrp="1"/>
          </p:cNvSpPr>
          <p:nvPr>
            <p:ph idx="1"/>
          </p:nvPr>
        </p:nvSpPr>
        <p:spPr/>
        <p:txBody>
          <a:bodyPr>
            <a:normAutofit/>
          </a:bodyPr>
          <a:lstStyle/>
          <a:p>
            <a:r>
              <a:rPr lang="en-US" sz="2400" b="0" i="0" u="none" strike="noStrike" kern="100" baseline="0" dirty="0">
                <a:latin typeface="Calibri" panose="020F0502020204030204" pitchFamily="34" charset="0"/>
              </a:rPr>
              <a:t>Let’s return to the simulation </a:t>
            </a:r>
            <a:r>
              <a:rPr lang="en-US" sz="2400" u="sng" kern="100" dirty="0">
                <a:solidFill>
                  <a:srgbClr val="0563C1"/>
                </a:solidFill>
                <a:latin typeface="Calibri" panose="020F0502020204030204" pitchFamily="34" charset="0"/>
              </a:rPr>
              <a:t>https://onlinestatbook.com/stat_sim/sampling_dist/</a:t>
            </a:r>
            <a:r>
              <a:rPr lang="en-US" sz="2400" kern="100" dirty="0">
                <a:solidFill>
                  <a:srgbClr val="0563C1"/>
                </a:solidFill>
                <a:latin typeface="Calibri" panose="020F0502020204030204" pitchFamily="34" charset="0"/>
              </a:rPr>
              <a:t> </a:t>
            </a:r>
            <a:endParaRPr lang="en-US" sz="2400" b="0" i="0" u="none" strike="noStrike" kern="100" baseline="0" dirty="0">
              <a:latin typeface="Calibri" panose="020F0502020204030204" pitchFamily="34" charset="0"/>
            </a:endParaRPr>
          </a:p>
          <a:p>
            <a:pPr marR="0" lvl="0" rtl="0"/>
            <a:r>
              <a:rPr lang="en-US" sz="2400" b="0" i="0" u="none" strike="noStrike" kern="100" baseline="0" dirty="0">
                <a:latin typeface="Calibri" panose="020F0502020204030204" pitchFamily="34" charset="0"/>
              </a:rPr>
              <a:t>Parameters of the population</a:t>
            </a:r>
          </a:p>
          <a:p>
            <a:pPr marR="0" lvl="1" rtl="0"/>
            <a:r>
              <a:rPr lang="en-US" sz="2000" b="0" i="0" u="none" strike="noStrike" kern="100" baseline="0" dirty="0">
                <a:latin typeface="Calibri" panose="020F0502020204030204" pitchFamily="34" charset="0"/>
              </a:rPr>
              <a:t>Mean = 16; Standard Deviation = 5</a:t>
            </a:r>
          </a:p>
          <a:p>
            <a:pPr marR="0" lvl="0" rtl="0"/>
            <a:r>
              <a:rPr lang="en-US" sz="2400" b="0" i="0" u="none" strike="noStrike" kern="100" baseline="0" dirty="0">
                <a:latin typeface="Calibri" panose="020F0502020204030204" pitchFamily="34" charset="0"/>
              </a:rPr>
              <a:t>Sample is taken – can calculate the mean and standard deviation of the sample</a:t>
            </a:r>
          </a:p>
          <a:p>
            <a:pPr marR="0" lvl="1" rtl="0"/>
            <a:r>
              <a:rPr lang="en-US" sz="2000" b="0" i="0" u="none" strike="noStrike" kern="100" baseline="0" dirty="0">
                <a:latin typeface="Calibri" panose="020F0502020204030204" pitchFamily="34" charset="0"/>
              </a:rPr>
              <a:t>These are the </a:t>
            </a:r>
            <a:r>
              <a:rPr lang="en-US" sz="2000" b="1" i="0" u="none" strike="noStrike" kern="100" baseline="0" dirty="0">
                <a:latin typeface="Calibri" panose="020F0502020204030204" pitchFamily="34" charset="0"/>
              </a:rPr>
              <a:t>sample statistics</a:t>
            </a:r>
          </a:p>
          <a:p>
            <a:pPr marR="0" lvl="0" rtl="0"/>
            <a:r>
              <a:rPr lang="en-US" sz="2400" b="0" i="0" u="none" strike="noStrike" kern="100" baseline="0" dirty="0">
                <a:latin typeface="Calibri" panose="020F0502020204030204" pitchFamily="34" charset="0"/>
              </a:rPr>
              <a:t>With this procedure, we will be able to estimate the population parameters and estimate confidence intervals</a:t>
            </a:r>
          </a:p>
          <a:p>
            <a:pPr marR="0" lvl="1" rtl="0"/>
            <a:r>
              <a:rPr lang="en-US" sz="2000" b="0" i="0" u="none" strike="noStrike" kern="100" baseline="0" dirty="0">
                <a:latin typeface="Calibri" panose="020F0502020204030204" pitchFamily="34" charset="0"/>
              </a:rPr>
              <a:t>We need to do a little more with Sampling Theory first</a:t>
            </a:r>
          </a:p>
        </p:txBody>
      </p:sp>
    </p:spTree>
    <p:extLst>
      <p:ext uri="{BB962C8B-B14F-4D97-AF65-F5344CB8AC3E}">
        <p14:creationId xmlns:p14="http://schemas.microsoft.com/office/powerpoint/2010/main" val="4124430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386FF-F688-F7F4-1D8A-03A4A594CE89}"/>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Law of Large Numbers</a:t>
            </a:r>
          </a:p>
        </p:txBody>
      </p:sp>
      <p:sp>
        <p:nvSpPr>
          <p:cNvPr id="3" name="Text Placeholder 2">
            <a:extLst>
              <a:ext uri="{FF2B5EF4-FFF2-40B4-BE49-F238E27FC236}">
                <a16:creationId xmlns:a16="http://schemas.microsoft.com/office/drawing/2014/main" id="{AD1E00F5-14E2-C50C-B76C-4B024C06B9E3}"/>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We may need to increase our precision of our estimates</a:t>
            </a:r>
          </a:p>
          <a:p>
            <a:pPr marR="0" lvl="1" rtl="0"/>
            <a:r>
              <a:rPr lang="en-US" sz="2400" b="0" i="0" u="none" strike="noStrike" kern="100" baseline="0" dirty="0">
                <a:latin typeface="Calibri" panose="020F0502020204030204" pitchFamily="34" charset="0"/>
              </a:rPr>
              <a:t>Increase our sample size; Why does this work?</a:t>
            </a:r>
          </a:p>
          <a:p>
            <a:pPr marR="0" lvl="0" rtl="0"/>
            <a:r>
              <a:rPr lang="en-US" sz="2800" b="0" i="0" u="none" strike="noStrike" kern="100" baseline="0" dirty="0">
                <a:latin typeface="Calibri" panose="020F0502020204030204" pitchFamily="34" charset="0"/>
              </a:rPr>
              <a:t>Law of Large Numbers (a law about averages)</a:t>
            </a:r>
          </a:p>
          <a:p>
            <a:pPr marR="0" lvl="0" rtl="0"/>
            <a:r>
              <a:rPr lang="en-US" sz="2800" b="0" i="0" u="none" strike="noStrike" kern="100" baseline="0" dirty="0">
                <a:latin typeface="Calibri" panose="020F0502020204030204" pitchFamily="34" charset="0"/>
              </a:rPr>
              <a:t>As the sample size increases, the sample mean tends to get closer to the population mean</a:t>
            </a:r>
          </a:p>
          <a:p>
            <a:pPr marR="0" lvl="1" rtl="0"/>
            <a:r>
              <a:rPr lang="en-US" sz="2400" b="0" i="0" u="none" strike="noStrike" kern="100" baseline="0" dirty="0">
                <a:latin typeface="Calibri" panose="020F0502020204030204" pitchFamily="34" charset="0"/>
              </a:rPr>
              <a:t>As the sample size approaches infinity, the sample mean approaches the population mean</a:t>
            </a:r>
          </a:p>
        </p:txBody>
      </p:sp>
    </p:spTree>
    <p:extLst>
      <p:ext uri="{BB962C8B-B14F-4D97-AF65-F5344CB8AC3E}">
        <p14:creationId xmlns:p14="http://schemas.microsoft.com/office/powerpoint/2010/main" val="2399013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C0C5-8B14-3264-ACA0-326548D91BAB}"/>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Distribution &amp; Central Limit Theorem</a:t>
            </a:r>
          </a:p>
        </p:txBody>
      </p:sp>
      <p:sp>
        <p:nvSpPr>
          <p:cNvPr id="3" name="Text Placeholder 2">
            <a:extLst>
              <a:ext uri="{FF2B5EF4-FFF2-40B4-BE49-F238E27FC236}">
                <a16:creationId xmlns:a16="http://schemas.microsoft.com/office/drawing/2014/main" id="{771AFD9B-1E46-9356-9CAA-562C82A538D3}"/>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LLN – a long run guarantee...not super useful IRL</a:t>
            </a:r>
          </a:p>
          <a:p>
            <a:pPr marR="0" lvl="0" rtl="0"/>
            <a:r>
              <a:rPr lang="en-US" sz="2400" b="0" i="0" u="none" strike="noStrike" kern="100" baseline="0" dirty="0">
                <a:latin typeface="Calibri" panose="020F0502020204030204" pitchFamily="34" charset="0"/>
              </a:rPr>
              <a:t>Create the Sampling Distribution Simulation</a:t>
            </a:r>
          </a:p>
          <a:p>
            <a:pPr marR="0" lvl="0" rtl="0"/>
            <a:r>
              <a:rPr lang="en-US" sz="2400" b="0" i="0" u="none" strike="noStrike" kern="100" baseline="0" dirty="0">
                <a:latin typeface="Calibri" panose="020F0502020204030204" pitchFamily="34" charset="0"/>
              </a:rPr>
              <a:t>Run a study with N = 5</a:t>
            </a:r>
          </a:p>
          <a:p>
            <a:pPr marR="0" lvl="0" rtl="0"/>
            <a:r>
              <a:rPr lang="en-US" sz="2400" b="0" i="0" u="none" strike="noStrike" kern="100" baseline="0" dirty="0">
                <a:latin typeface="Calibri" panose="020F0502020204030204" pitchFamily="34" charset="0"/>
              </a:rPr>
              <a:t>Replicate the study 10 times</a:t>
            </a:r>
          </a:p>
          <a:p>
            <a:pPr marR="0" lvl="1" rtl="0"/>
            <a:r>
              <a:rPr lang="en-US" sz="2000" b="0" i="0" u="none" strike="noStrike" kern="100" baseline="0" dirty="0">
                <a:latin typeface="Calibri" panose="020F0502020204030204" pitchFamily="34" charset="0"/>
              </a:rPr>
              <a:t>Collect 5 scores, calculate mean of sample</a:t>
            </a:r>
          </a:p>
          <a:p>
            <a:pPr marR="0" lvl="1" rtl="0"/>
            <a:r>
              <a:rPr lang="en-US" sz="2000" b="0" i="0" u="none" strike="noStrike" kern="100" baseline="0" dirty="0">
                <a:latin typeface="Calibri" panose="020F0502020204030204" pitchFamily="34" charset="0"/>
              </a:rPr>
              <a:t>Repeat</a:t>
            </a:r>
          </a:p>
          <a:p>
            <a:pPr marR="0" lvl="1" rtl="0"/>
            <a:r>
              <a:rPr lang="en-US" sz="2000" b="0" i="0" u="none" strike="noStrike" kern="100" baseline="0" dirty="0">
                <a:latin typeface="Calibri" panose="020F0502020204030204" pitchFamily="34" charset="0"/>
              </a:rPr>
              <a:t>Look at the simulated distribution</a:t>
            </a:r>
          </a:p>
          <a:p>
            <a:pPr marR="0" lvl="0" rtl="0"/>
            <a:r>
              <a:rPr lang="en-US" sz="2400" b="0" i="0" u="none" strike="noStrike" kern="100" baseline="0" dirty="0">
                <a:latin typeface="Calibri" panose="020F0502020204030204" pitchFamily="34" charset="0"/>
              </a:rPr>
              <a:t>Create a sampling distribution of the means</a:t>
            </a:r>
          </a:p>
          <a:p>
            <a:pPr marR="0" lvl="1" rtl="0"/>
            <a:r>
              <a:rPr lang="en-US" sz="2000" b="0" i="0" u="none" strike="noStrike" kern="100" baseline="0" dirty="0">
                <a:latin typeface="Calibri" panose="020F0502020204030204" pitchFamily="34" charset="0"/>
              </a:rPr>
              <a:t>Sampling distributions exist for other statistics</a:t>
            </a:r>
          </a:p>
        </p:txBody>
      </p:sp>
    </p:spTree>
    <p:extLst>
      <p:ext uri="{BB962C8B-B14F-4D97-AF65-F5344CB8AC3E}">
        <p14:creationId xmlns:p14="http://schemas.microsoft.com/office/powerpoint/2010/main" val="2001766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6654-AC13-D0C2-8977-9F6A136A8C3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Distribution &amp; Central Limit Theorem</a:t>
            </a:r>
          </a:p>
        </p:txBody>
      </p:sp>
      <p:sp>
        <p:nvSpPr>
          <p:cNvPr id="3" name="Text Placeholder 2">
            <a:extLst>
              <a:ext uri="{FF2B5EF4-FFF2-40B4-BE49-F238E27FC236}">
                <a16:creationId xmlns:a16="http://schemas.microsoft.com/office/drawing/2014/main" id="{D8522D27-8BDF-961F-0D9C-8B91CED9CCA2}"/>
              </a:ext>
            </a:extLst>
          </p:cNvPr>
          <p:cNvSpPr>
            <a:spLocks noGrp="1"/>
          </p:cNvSpPr>
          <p:nvPr>
            <p:ph idx="1"/>
          </p:nvPr>
        </p:nvSpPr>
        <p:spPr/>
        <p:txBody>
          <a:bodyPr>
            <a:normAutofit fontScale="92500"/>
          </a:bodyPr>
          <a:lstStyle/>
          <a:p>
            <a:pPr marR="0" lvl="0" rtl="0"/>
            <a:r>
              <a:rPr lang="en-US" b="0" i="0" u="none" strike="noStrike" kern="100" baseline="0" dirty="0">
                <a:latin typeface="Calibri" panose="020F0502020204030204" pitchFamily="34" charset="0"/>
              </a:rPr>
              <a:t>What happens to sampling distribution when the sample size increases?</a:t>
            </a:r>
          </a:p>
          <a:p>
            <a:pPr marR="0" lvl="1" rtl="0"/>
            <a:r>
              <a:rPr lang="en-US" b="0" i="0" u="none" strike="noStrike" kern="100" baseline="0" dirty="0">
                <a:latin typeface="Calibri" panose="020F0502020204030204" pitchFamily="34" charset="0"/>
              </a:rPr>
              <a:t>Standard Deviation of sampling distribution =</a:t>
            </a:r>
            <a:r>
              <a:rPr lang="en-US" b="1" i="0" u="none" strike="noStrike" kern="100" baseline="0" dirty="0">
                <a:latin typeface="Calibri" panose="020F0502020204030204" pitchFamily="34" charset="0"/>
              </a:rPr>
              <a:t> Standard Error</a:t>
            </a:r>
          </a:p>
          <a:p>
            <a:pPr marR="0" lvl="0" rtl="0"/>
            <a:r>
              <a:rPr lang="en-US" b="0" i="0" u="none" strike="noStrike" kern="100" baseline="0" dirty="0">
                <a:latin typeface="Calibri" panose="020F0502020204030204" pitchFamily="34" charset="0"/>
              </a:rPr>
              <a:t>What happens to sampling distribution when population is non-normal?</a:t>
            </a:r>
          </a:p>
          <a:p>
            <a:pPr marR="0" lvl="0" rtl="0"/>
            <a:r>
              <a:rPr lang="en-US" b="1" i="0" u="none" strike="noStrike" kern="100" baseline="0" dirty="0">
                <a:latin typeface="Calibri" panose="020F0502020204030204" pitchFamily="34" charset="0"/>
              </a:rPr>
              <a:t>Central Limit Theorem</a:t>
            </a:r>
          </a:p>
          <a:p>
            <a:pPr marR="0" lvl="1" rtl="0"/>
            <a:r>
              <a:rPr lang="en-US" b="0" i="0" u="none" strike="noStrike" kern="100" baseline="0" dirty="0">
                <a:latin typeface="Calibri" panose="020F0502020204030204" pitchFamily="34" charset="0"/>
              </a:rPr>
              <a:t>The mean of the sampling distribution is the same as the mean of the population</a:t>
            </a:r>
          </a:p>
          <a:p>
            <a:pPr marR="0" lvl="1" rtl="0"/>
            <a:r>
              <a:rPr lang="en-US" b="0" i="0" u="none" strike="noStrike" kern="100" baseline="0" dirty="0">
                <a:latin typeface="Calibri" panose="020F0502020204030204" pitchFamily="34" charset="0"/>
              </a:rPr>
              <a:t>The standard deviation of the sampling distribution (i.e., the standard error) gets smaller as the sample size increases</a:t>
            </a:r>
          </a:p>
          <a:p>
            <a:pPr marR="0" lvl="1" rtl="0"/>
            <a:r>
              <a:rPr lang="en-US" b="0" i="0" u="none" strike="noStrike" kern="100" baseline="0" dirty="0">
                <a:latin typeface="Calibri" panose="020F0502020204030204" pitchFamily="34" charset="0"/>
              </a:rPr>
              <a:t>The shape of the sampling distribution becomes normal as the sample size increases</a:t>
            </a:r>
          </a:p>
        </p:txBody>
      </p:sp>
    </p:spTree>
    <p:extLst>
      <p:ext uri="{BB962C8B-B14F-4D97-AF65-F5344CB8AC3E}">
        <p14:creationId xmlns:p14="http://schemas.microsoft.com/office/powerpoint/2010/main" val="3880196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 Understanding Randomness</a:t>
            </a:r>
          </a:p>
        </p:txBody>
      </p:sp>
      <p:sp>
        <p:nvSpPr>
          <p:cNvPr id="3" name="Text Placeholder 2"/>
          <p:cNvSpPr>
            <a:spLocks noGrp="1"/>
          </p:cNvSpPr>
          <p:nvPr>
            <p:ph type="body" idx="1"/>
          </p:nvPr>
        </p:nvSpPr>
        <p:spPr>
          <a:xfrm>
            <a:off x="609600" y="1881554"/>
            <a:ext cx="10972800" cy="4686220"/>
          </a:xfrm>
        </p:spPr>
        <p:txBody>
          <a:bodyPr/>
          <a:lstStyle/>
          <a:p>
            <a:r>
              <a:rPr lang="en-US" sz="2400" dirty="0"/>
              <a:t>There are several possible interpretations of probability but they (almost) completely agree on the mathematical rules probability must follow.</a:t>
            </a:r>
          </a:p>
          <a:p>
            <a:pPr lvl="1"/>
            <a:r>
              <a:rPr lang="en-US" sz="2000" dirty="0"/>
              <a:t>P(A) = Probability of event A </a:t>
            </a:r>
          </a:p>
          <a:p>
            <a:pPr lvl="1"/>
            <a:r>
              <a:rPr lang="en-US" sz="2000" dirty="0"/>
              <a:t>0 ≤ P(A) ≤ 1</a:t>
            </a:r>
          </a:p>
          <a:p>
            <a:pPr marL="38100" indent="0">
              <a:buNone/>
            </a:pPr>
            <a:endParaRPr lang="en-US" sz="2400" dirty="0"/>
          </a:p>
        </p:txBody>
      </p:sp>
      <p:sp>
        <p:nvSpPr>
          <p:cNvPr id="4" name="Google Shape;54;p12"/>
          <p:cNvSpPr txBox="1">
            <a:spLocks/>
          </p:cNvSpPr>
          <p:nvPr/>
        </p:nvSpPr>
        <p:spPr>
          <a:xfrm>
            <a:off x="1504950" y="3353370"/>
            <a:ext cx="3930162" cy="2713322"/>
          </a:xfrm>
          <a:prstGeom prst="rect">
            <a:avLst/>
          </a:prstGeom>
        </p:spPr>
        <p:txBody>
          <a:bodyPr spcFirstLastPara="1" vert="horz" wrap="square" lIns="91425" tIns="91425" rIns="91425" bIns="91425"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15000"/>
              </a:lnSpc>
              <a:buFont typeface="Calibri" panose="020F0502020204030204" pitchFamily="34" charset="0"/>
              <a:buNone/>
            </a:pPr>
            <a:r>
              <a:rPr lang="en-US" sz="1900" dirty="0">
                <a:solidFill>
                  <a:schemeClr val="accent1"/>
                </a:solidFill>
              </a:rPr>
              <a:t>Frequentist interpretation:</a:t>
            </a:r>
          </a:p>
          <a:p>
            <a:pPr indent="-349250">
              <a:lnSpc>
                <a:spcPct val="115000"/>
              </a:lnSpc>
              <a:buClr>
                <a:srgbClr val="000000"/>
              </a:buClr>
              <a:buSzPts val="1900"/>
            </a:pPr>
            <a:r>
              <a:rPr lang="en-US" sz="1900" dirty="0">
                <a:solidFill>
                  <a:srgbClr val="000000"/>
                </a:solidFill>
              </a:rPr>
              <a:t>The probability of an outcome is the proportion of times the outcome would occur if we observed the random process an infinite number of times.</a:t>
            </a:r>
          </a:p>
        </p:txBody>
      </p:sp>
      <p:sp>
        <p:nvSpPr>
          <p:cNvPr id="5" name="Google Shape;63;p13"/>
          <p:cNvSpPr txBox="1">
            <a:spLocks/>
          </p:cNvSpPr>
          <p:nvPr/>
        </p:nvSpPr>
        <p:spPr>
          <a:xfrm>
            <a:off x="6330462" y="2676363"/>
            <a:ext cx="4528038" cy="3513422"/>
          </a:xfrm>
          <a:prstGeom prst="rect">
            <a:avLst/>
          </a:prstGeom>
        </p:spPr>
        <p:txBody>
          <a:bodyPr spcFirstLastPara="1" vert="horz" wrap="square" lIns="91425" tIns="91425" rIns="91425" bIns="91425"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15000"/>
              </a:lnSpc>
              <a:buFont typeface="Calibri" panose="020F0502020204030204" pitchFamily="34" charset="0"/>
              <a:buNone/>
            </a:pPr>
            <a:r>
              <a:rPr lang="en-US" sz="1900" dirty="0">
                <a:solidFill>
                  <a:schemeClr val="accent1"/>
                </a:solidFill>
              </a:rPr>
              <a:t>Bayesian interpretation:</a:t>
            </a:r>
          </a:p>
          <a:p>
            <a:pPr indent="-349250">
              <a:lnSpc>
                <a:spcPct val="115000"/>
              </a:lnSpc>
              <a:buClr>
                <a:srgbClr val="000000"/>
              </a:buClr>
              <a:buSzPts val="1900"/>
            </a:pPr>
            <a:r>
              <a:rPr lang="en-US" sz="1900" dirty="0">
                <a:solidFill>
                  <a:srgbClr val="000000"/>
                </a:solidFill>
              </a:rPr>
              <a:t>A Bayesian interprets probability as a subjective degree of belief: For the same event, two separate people could have different viewpoints and so assign different probabilities.</a:t>
            </a:r>
          </a:p>
          <a:p>
            <a:pPr indent="-349250">
              <a:lnSpc>
                <a:spcPct val="115000"/>
              </a:lnSpc>
              <a:spcBef>
                <a:spcPts val="0"/>
              </a:spcBef>
              <a:buClr>
                <a:srgbClr val="000000"/>
              </a:buClr>
              <a:buSzPts val="1900"/>
            </a:pPr>
            <a:r>
              <a:rPr lang="en-US" sz="1900" dirty="0">
                <a:solidFill>
                  <a:srgbClr val="000000"/>
                </a:solidFill>
              </a:rPr>
              <a:t>Largely popularized by revolutionary advance in computational technology and methods during the last twenty years.</a:t>
            </a:r>
          </a:p>
        </p:txBody>
      </p:sp>
    </p:spTree>
    <p:extLst>
      <p:ext uri="{BB962C8B-B14F-4D97-AF65-F5344CB8AC3E}">
        <p14:creationId xmlns:p14="http://schemas.microsoft.com/office/powerpoint/2010/main" val="17201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E9E49-549F-68E8-6011-BA2135F4FAE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Estimating Population Parameter</a:t>
            </a:r>
          </a:p>
        </p:txBody>
      </p:sp>
      <p:sp>
        <p:nvSpPr>
          <p:cNvPr id="3" name="Text Placeholder 2">
            <a:extLst>
              <a:ext uri="{FF2B5EF4-FFF2-40B4-BE49-F238E27FC236}">
                <a16:creationId xmlns:a16="http://schemas.microsoft.com/office/drawing/2014/main" id="{282C7E62-F522-4C79-CCEC-0BF039461C14}"/>
              </a:ext>
            </a:extLst>
          </p:cNvPr>
          <p:cNvSpPr>
            <a:spLocks noGrp="1"/>
          </p:cNvSpPr>
          <p:nvPr>
            <p:ph idx="1"/>
          </p:nvPr>
        </p:nvSpPr>
        <p:spPr/>
        <p:txBody>
          <a:bodyPr/>
          <a:lstStyle/>
          <a:p>
            <a:pPr marR="0" lvl="0" rtl="0"/>
            <a:r>
              <a:rPr lang="en-US" b="0" i="0" u="none" strike="noStrike" kern="100" baseline="0" dirty="0">
                <a:latin typeface="Calibri" panose="020F0502020204030204" pitchFamily="34" charset="0"/>
              </a:rPr>
              <a:t>Calculated from the sample</a:t>
            </a:r>
          </a:p>
          <a:p>
            <a:pPr marR="0" lvl="0" rtl="0"/>
            <a:r>
              <a:rPr lang="en-US" b="0" i="0" u="none" strike="noStrike" kern="100" baseline="0" dirty="0">
                <a:latin typeface="Calibri" panose="020F0502020204030204" pitchFamily="34" charset="0"/>
              </a:rPr>
              <a:t>Sample Statistic </a:t>
            </a:r>
            <a:r>
              <a:rPr lang="en-US" b="0" i="0" u="none" strike="noStrike" kern="100" baseline="0" dirty="0">
                <a:latin typeface="Calibri Light" panose="020F0302020204030204" pitchFamily="34" charset="0"/>
              </a:rPr>
              <a:t>≠</a:t>
            </a:r>
            <a:r>
              <a:rPr lang="en-US" b="0" i="0" u="none" strike="noStrike" kern="100" baseline="0" dirty="0">
                <a:latin typeface="Calibri" panose="020F0502020204030204" pitchFamily="34" charset="0"/>
              </a:rPr>
              <a:t> Estimate Population Parameter (conceptually)</a:t>
            </a:r>
          </a:p>
          <a:p>
            <a:pPr marR="0" lvl="1" rtl="0"/>
            <a:r>
              <a:rPr lang="en-US" b="0" i="0" u="none" strike="noStrike" kern="100" baseline="0" dirty="0">
                <a:latin typeface="Calibri" panose="020F0502020204030204" pitchFamily="34" charset="0"/>
              </a:rPr>
              <a:t>Sample statistic – Description of your data</a:t>
            </a:r>
          </a:p>
          <a:p>
            <a:pPr marR="0" lvl="1" rtl="0"/>
            <a:r>
              <a:rPr lang="en-US" b="0" i="0" u="none" strike="noStrike" kern="100" baseline="0" dirty="0">
                <a:latin typeface="Calibri" panose="020F0502020204030204" pitchFamily="34" charset="0"/>
              </a:rPr>
              <a:t>Estimate – best guess about the population</a:t>
            </a:r>
          </a:p>
          <a:p>
            <a:pPr marR="0" lvl="0" rtl="0"/>
            <a:r>
              <a:rPr lang="en-US" b="0" i="0" u="none" strike="noStrike" kern="100" baseline="0" dirty="0">
                <a:latin typeface="Calibri" panose="020F0502020204030204" pitchFamily="34" charset="0"/>
              </a:rPr>
              <a:t>Most commonly used are Mean and Standard Deviation</a:t>
            </a:r>
          </a:p>
          <a:p>
            <a:pPr marR="0" lvl="1" rtl="0"/>
            <a:r>
              <a:rPr lang="en-US" b="0" i="0" u="none" strike="noStrike" kern="100" baseline="0" dirty="0">
                <a:latin typeface="Calibri" panose="020F0502020204030204" pitchFamily="34" charset="0"/>
              </a:rPr>
              <a:t>We will get to when talking about descriptives</a:t>
            </a:r>
          </a:p>
        </p:txBody>
      </p:sp>
    </p:spTree>
    <p:extLst>
      <p:ext uri="{BB962C8B-B14F-4D97-AF65-F5344CB8AC3E}">
        <p14:creationId xmlns:p14="http://schemas.microsoft.com/office/powerpoint/2010/main" val="4075920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030D-5953-4C8B-A172-A057542E2C9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Confidence Intervals</a:t>
            </a:r>
          </a:p>
        </p:txBody>
      </p:sp>
      <p:sp>
        <p:nvSpPr>
          <p:cNvPr id="3" name="Text Placeholder 2">
            <a:extLst>
              <a:ext uri="{FF2B5EF4-FFF2-40B4-BE49-F238E27FC236}">
                <a16:creationId xmlns:a16="http://schemas.microsoft.com/office/drawing/2014/main" id="{900164A5-C4C0-F655-9B82-3314DC702FAA}"/>
              </a:ext>
            </a:extLst>
          </p:cNvPr>
          <p:cNvSpPr>
            <a:spLocks noGrp="1"/>
          </p:cNvSpPr>
          <p:nvPr>
            <p:ph idx="1"/>
          </p:nvPr>
        </p:nvSpPr>
        <p:spPr/>
        <p:txBody>
          <a:bodyPr>
            <a:normAutofit/>
          </a:bodyPr>
          <a:lstStyle/>
          <a:p>
            <a:pPr marR="0" lvl="0" rtl="0"/>
            <a:r>
              <a:rPr lang="en-US" sz="3200" b="0" i="0" u="none" strike="noStrike" kern="100" baseline="0" dirty="0">
                <a:latin typeface="Calibri" panose="020F0502020204030204" pitchFamily="34" charset="0"/>
              </a:rPr>
              <a:t>Every dataset has some level of uncertainty</a:t>
            </a:r>
          </a:p>
          <a:p>
            <a:pPr marR="0" lvl="1" rtl="0"/>
            <a:r>
              <a:rPr lang="en-US" sz="2800" b="0" i="0" u="none" strike="noStrike" kern="100" baseline="0" dirty="0">
                <a:latin typeface="Calibri" panose="020F0502020204030204" pitchFamily="34" charset="0"/>
              </a:rPr>
              <a:t>Need to quantify amount of uncertainty</a:t>
            </a:r>
          </a:p>
          <a:p>
            <a:pPr marR="0" lvl="1" rtl="0"/>
            <a:r>
              <a:rPr lang="en-US" sz="2800" b="0" i="0" u="none" strike="noStrike" kern="100" baseline="0" dirty="0">
                <a:latin typeface="Calibri" panose="020F0502020204030204" pitchFamily="34" charset="0"/>
              </a:rPr>
              <a:t>We want to say - “There is a 95% chance that the true mean lies between 12 and 23”…but we can’t </a:t>
            </a:r>
          </a:p>
          <a:p>
            <a:pPr marR="0" lvl="2" rtl="0"/>
            <a:r>
              <a:rPr lang="en-US" sz="2000" b="0" i="0" u="none" strike="noStrike" kern="100" baseline="0" dirty="0">
                <a:latin typeface="Calibri" panose="020F0502020204030204" pitchFamily="34" charset="0"/>
              </a:rPr>
              <a:t>Confidence Interval for the mean</a:t>
            </a:r>
          </a:p>
        </p:txBody>
      </p:sp>
    </p:spTree>
    <p:extLst>
      <p:ext uri="{BB962C8B-B14F-4D97-AF65-F5344CB8AC3E}">
        <p14:creationId xmlns:p14="http://schemas.microsoft.com/office/powerpoint/2010/main" val="3882979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DACC9-4185-C29E-725A-2B8D1FE728A9}"/>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Confidence Intervals</a:t>
            </a:r>
          </a:p>
        </p:txBody>
      </p:sp>
      <p:sp>
        <p:nvSpPr>
          <p:cNvPr id="3" name="Text Placeholder 2">
            <a:extLst>
              <a:ext uri="{FF2B5EF4-FFF2-40B4-BE49-F238E27FC236}">
                <a16:creationId xmlns:a16="http://schemas.microsoft.com/office/drawing/2014/main" id="{131C822F-684B-E69B-E372-9075D84CF247}"/>
              </a:ext>
            </a:extLst>
          </p:cNvPr>
          <p:cNvSpPr>
            <a:spLocks noGrp="1"/>
          </p:cNvSpPr>
          <p:nvPr>
            <p:ph idx="1"/>
          </p:nvPr>
        </p:nvSpPr>
        <p:spPr/>
        <p:txBody>
          <a:bodyPr/>
          <a:lstStyle/>
          <a:p>
            <a:pPr marR="0" lvl="0" rtl="0"/>
            <a:r>
              <a:rPr lang="en-US" b="0" i="0" u="none" strike="noStrike" kern="100" baseline="0" dirty="0">
                <a:latin typeface="Calibri" panose="020F0502020204030204" pitchFamily="34" charset="0"/>
              </a:rPr>
              <a:t>CLT – Sampling distribution of the mean is approximately normal</a:t>
            </a:r>
          </a:p>
          <a:p>
            <a:pPr marR="0" lvl="0" rtl="0"/>
            <a:r>
              <a:rPr lang="en-US" b="0" i="0" u="none" strike="noStrike" kern="100" baseline="0" dirty="0">
                <a:latin typeface="Calibri" panose="020F0502020204030204" pitchFamily="34" charset="0"/>
              </a:rPr>
              <a:t>Normal Distribution – 95% chance that an observation will fall within 2 standard deviations of the mean</a:t>
            </a:r>
          </a:p>
          <a:p>
            <a:pPr marR="0" lvl="1" rtl="0"/>
            <a:r>
              <a:rPr lang="en-US" b="0" i="0" u="none" strike="noStrike" kern="100" baseline="0" dirty="0">
                <a:latin typeface="Calibri" panose="020F0502020204030204" pitchFamily="34" charset="0"/>
              </a:rPr>
              <a:t>1.96 Standard Deviations (Standard Error of Sampling Distribution)</a:t>
            </a:r>
          </a:p>
          <a:p>
            <a:pPr marR="0" lvl="0" rtl="0"/>
            <a:r>
              <a:rPr lang="en-US" b="0" i="0" u="none" strike="noStrike" kern="100" baseline="0" dirty="0">
                <a:latin typeface="Calibri" panose="020F0502020204030204" pitchFamily="34" charset="0"/>
              </a:rPr>
              <a:t>Can repeat the calculation of the confidence interval (frequentist approach) </a:t>
            </a:r>
          </a:p>
          <a:p>
            <a:pPr marR="0" lvl="0" rtl="0"/>
            <a:r>
              <a:rPr lang="en-US" b="0" i="0" u="none" strike="noStrike" kern="100" baseline="0" dirty="0">
                <a:latin typeface="Calibri" panose="020F0502020204030204" pitchFamily="34" charset="0"/>
              </a:rPr>
              <a:t>Look to Simulation: </a:t>
            </a:r>
            <a:r>
              <a:rPr lang="en-US" b="0" i="0" u="sng" strike="noStrike" kern="100" baseline="0" dirty="0">
                <a:solidFill>
                  <a:srgbClr val="0563C1"/>
                </a:solidFill>
                <a:latin typeface="Calibri" panose="020F0502020204030204" pitchFamily="34" charset="0"/>
                <a:hlinkClick r:id="rId2"/>
              </a:rPr>
              <a:t>https://rpsychologist.com/d3/ci/</a:t>
            </a:r>
            <a:r>
              <a:rPr lang="en-US" b="0" i="0" u="none" strike="noStrike" kern="100" baseline="0" dirty="0">
                <a:solidFill>
                  <a:srgbClr val="0563C1"/>
                </a:solidFill>
                <a:latin typeface="Calibri" panose="020F0502020204030204" pitchFamily="34" charset="0"/>
                <a:hlinkClick r:id="rId2"/>
              </a:rPr>
              <a:t> </a:t>
            </a:r>
          </a:p>
          <a:p>
            <a:pPr marR="0" lvl="0" rtl="0"/>
            <a:r>
              <a:rPr lang="en-US" b="0" i="0" u="none" strike="noStrike" kern="100" baseline="0" dirty="0">
                <a:latin typeface="Calibri" panose="020F0502020204030204" pitchFamily="34" charset="0"/>
              </a:rPr>
              <a:t>What we can say “There is a 95% chance that the confidence interval captures the true mean” </a:t>
            </a:r>
          </a:p>
        </p:txBody>
      </p:sp>
    </p:spTree>
    <p:extLst>
      <p:ext uri="{BB962C8B-B14F-4D97-AF65-F5344CB8AC3E}">
        <p14:creationId xmlns:p14="http://schemas.microsoft.com/office/powerpoint/2010/main" val="2483901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D5B8-1C31-8EFE-9038-C8B1A1DD49D2}"/>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2B1E669F-9003-1D05-9ABD-2172AEEB20A2}"/>
              </a:ext>
            </a:extLst>
          </p:cNvPr>
          <p:cNvSpPr>
            <a:spLocks noGrp="1"/>
          </p:cNvSpPr>
          <p:nvPr>
            <p:ph idx="1"/>
          </p:nvPr>
        </p:nvSpPr>
        <p:spPr/>
        <p:txBody>
          <a:bodyPr/>
          <a:lstStyle/>
          <a:p>
            <a:r>
              <a:rPr lang="en-US" dirty="0"/>
              <a:t>An idea from the professor if this can work</a:t>
            </a:r>
          </a:p>
          <a:p>
            <a:r>
              <a:rPr lang="en-US" dirty="0"/>
              <a:t>Get # of followers or # following of one of their social media accounts</a:t>
            </a:r>
          </a:p>
          <a:p>
            <a:pPr lvl="1"/>
            <a:r>
              <a:rPr lang="en-US" dirty="0"/>
              <a:t>This is the population</a:t>
            </a:r>
          </a:p>
          <a:p>
            <a:r>
              <a:rPr lang="en-US" dirty="0"/>
              <a:t>Plot this in a histogram</a:t>
            </a:r>
          </a:p>
          <a:p>
            <a:r>
              <a:rPr lang="en-US" dirty="0"/>
              <a:t>Plot the means from various random samples</a:t>
            </a:r>
          </a:p>
          <a:p>
            <a:pPr lvl="1"/>
            <a:r>
              <a:rPr lang="en-US" dirty="0"/>
              <a:t>This is the sampling distribution</a:t>
            </a:r>
          </a:p>
          <a:p>
            <a:pPr lvl="1"/>
            <a:endParaRPr lang="en-US" dirty="0"/>
          </a:p>
          <a:p>
            <a:pPr lvl="1"/>
            <a:r>
              <a:rPr lang="en-US" dirty="0"/>
              <a:t>Can calculate the confidence interval:</a:t>
            </a:r>
          </a:p>
        </p:txBody>
      </p:sp>
      <p:pic>
        <p:nvPicPr>
          <p:cNvPr id="5" name="Picture 4" descr="A diagram of mathematical equations&#10;&#10;Description automatically generated">
            <a:extLst>
              <a:ext uri="{FF2B5EF4-FFF2-40B4-BE49-F238E27FC236}">
                <a16:creationId xmlns:a16="http://schemas.microsoft.com/office/drawing/2014/main" id="{5E58FA50-1914-3B79-0883-3655D0393D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6087" y="4645025"/>
            <a:ext cx="4695825" cy="1666875"/>
          </a:xfrm>
          <a:prstGeom prst="rect">
            <a:avLst/>
          </a:prstGeom>
        </p:spPr>
      </p:pic>
      <p:sp>
        <p:nvSpPr>
          <p:cNvPr id="7" name="TextBox 6">
            <a:extLst>
              <a:ext uri="{FF2B5EF4-FFF2-40B4-BE49-F238E27FC236}">
                <a16:creationId xmlns:a16="http://schemas.microsoft.com/office/drawing/2014/main" id="{7781F591-4053-2273-B57D-6F17C0BEF691}"/>
              </a:ext>
            </a:extLst>
          </p:cNvPr>
          <p:cNvSpPr txBox="1"/>
          <p:nvPr/>
        </p:nvSpPr>
        <p:spPr>
          <a:xfrm>
            <a:off x="200891" y="6492875"/>
            <a:ext cx="6096000" cy="369332"/>
          </a:xfrm>
          <a:prstGeom prst="rect">
            <a:avLst/>
          </a:prstGeom>
          <a:noFill/>
        </p:spPr>
        <p:txBody>
          <a:bodyPr wrap="square">
            <a:spAutoFit/>
          </a:bodyPr>
          <a:lstStyle/>
          <a:p>
            <a:r>
              <a:rPr lang="en-US" dirty="0"/>
              <a:t>https://datatab.net/tutorial/confidence-interval</a:t>
            </a:r>
          </a:p>
        </p:txBody>
      </p:sp>
    </p:spTree>
    <p:extLst>
      <p:ext uri="{BB962C8B-B14F-4D97-AF65-F5344CB8AC3E}">
        <p14:creationId xmlns:p14="http://schemas.microsoft.com/office/powerpoint/2010/main" val="924826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23AD-7C1A-EE54-1E8B-854E3C53181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Summary</a:t>
            </a:r>
          </a:p>
        </p:txBody>
      </p:sp>
      <p:sp>
        <p:nvSpPr>
          <p:cNvPr id="3" name="Text Placeholder 2">
            <a:extLst>
              <a:ext uri="{FF2B5EF4-FFF2-40B4-BE49-F238E27FC236}">
                <a16:creationId xmlns:a16="http://schemas.microsoft.com/office/drawing/2014/main" id="{71E479C8-0F63-9DDC-CCED-056F943E6B15}"/>
              </a:ext>
            </a:extLst>
          </p:cNvPr>
          <p:cNvSpPr>
            <a:spLocks noGrp="1"/>
          </p:cNvSpPr>
          <p:nvPr>
            <p:ph idx="1"/>
          </p:nvPr>
        </p:nvSpPr>
        <p:spPr>
          <a:xfrm>
            <a:off x="1097280" y="1845734"/>
            <a:ext cx="10058400" cy="4372186"/>
          </a:xfrm>
        </p:spPr>
        <p:txBody>
          <a:bodyPr>
            <a:normAutofit fontScale="92500" lnSpcReduction="10000"/>
          </a:bodyPr>
          <a:lstStyle/>
          <a:p>
            <a:pPr marR="0" lvl="0" rtl="0"/>
            <a:r>
              <a:rPr lang="en-US" sz="3200" b="0" i="0" u="none" strike="noStrike" kern="100" baseline="0" dirty="0">
                <a:latin typeface="Calibri" panose="020F0502020204030204" pitchFamily="34" charset="0"/>
              </a:rPr>
              <a:t>Probability Theory</a:t>
            </a:r>
          </a:p>
          <a:p>
            <a:pPr marR="0" lvl="1" rtl="0"/>
            <a:r>
              <a:rPr lang="en-US" sz="2800" b="0" i="0" u="none" strike="noStrike" kern="100" baseline="0" dirty="0">
                <a:latin typeface="Calibri" panose="020F0502020204030204" pitchFamily="34" charset="0"/>
              </a:rPr>
              <a:t>Frequentist and Bayesian</a:t>
            </a:r>
          </a:p>
          <a:p>
            <a:pPr marR="0" lvl="0" rtl="0"/>
            <a:r>
              <a:rPr lang="en-US" sz="3200" b="0" i="0" u="none" strike="noStrike" kern="100" baseline="0" dirty="0">
                <a:latin typeface="Calibri" panose="020F0502020204030204" pitchFamily="34" charset="0"/>
              </a:rPr>
              <a:t>Inferential Statistics</a:t>
            </a:r>
          </a:p>
          <a:p>
            <a:pPr marR="0" lvl="1" rtl="0"/>
            <a:r>
              <a:rPr lang="en-US" sz="2800" b="0" i="0" u="none" strike="noStrike" kern="100" baseline="0" dirty="0">
                <a:latin typeface="Calibri" panose="020F0502020204030204" pitchFamily="34" charset="0"/>
              </a:rPr>
              <a:t>Taking data and applying probability theory to determine the likelihood of the data</a:t>
            </a:r>
          </a:p>
          <a:p>
            <a:pPr marR="0" lvl="0" rtl="0"/>
            <a:r>
              <a:rPr lang="en-US" sz="3200" b="0" i="0" u="none" strike="noStrike" kern="100" baseline="0" dirty="0">
                <a:latin typeface="Calibri" panose="020F0502020204030204" pitchFamily="34" charset="0"/>
              </a:rPr>
              <a:t>Distributions</a:t>
            </a:r>
          </a:p>
          <a:p>
            <a:pPr marR="0" lvl="1" rtl="0"/>
            <a:r>
              <a:rPr lang="en-US" sz="2800" b="0" i="0" u="none" strike="noStrike" kern="100" baseline="0" dirty="0">
                <a:latin typeface="Calibri" panose="020F0502020204030204" pitchFamily="34" charset="0"/>
              </a:rPr>
              <a:t>Normal &amp; Binomial</a:t>
            </a:r>
          </a:p>
          <a:p>
            <a:r>
              <a:rPr lang="en-US" sz="3000" b="0" i="0" u="none" strike="noStrike" kern="100" baseline="0" dirty="0">
                <a:latin typeface="Calibri" panose="020F0502020204030204" pitchFamily="34" charset="0"/>
              </a:rPr>
              <a:t>Estimation</a:t>
            </a:r>
          </a:p>
          <a:p>
            <a:pPr lvl="1"/>
            <a:r>
              <a:rPr lang="en-US" sz="2800" kern="100" dirty="0">
                <a:latin typeface="Calibri" panose="020F0502020204030204" pitchFamily="34" charset="0"/>
              </a:rPr>
              <a:t>Making inferences about the population</a:t>
            </a:r>
          </a:p>
          <a:p>
            <a:pPr lvl="2"/>
            <a:r>
              <a:rPr lang="en-US" sz="2400" b="0" i="0" u="none" strike="noStrike" kern="100" baseline="0" dirty="0">
                <a:latin typeface="Calibri" panose="020F0502020204030204" pitchFamily="34" charset="0"/>
              </a:rPr>
              <a:t>Sampling, Law of Large Numbers, Central Limit Theorem &amp; Sampling Distributions</a:t>
            </a:r>
          </a:p>
        </p:txBody>
      </p:sp>
    </p:spTree>
    <p:extLst>
      <p:ext uri="{BB962C8B-B14F-4D97-AF65-F5344CB8AC3E}">
        <p14:creationId xmlns:p14="http://schemas.microsoft.com/office/powerpoint/2010/main" val="2748559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4" name="Google Shape;194;p31"/>
          <p:cNvSpPr txBox="1">
            <a:spLocks noGrp="1"/>
          </p:cNvSpPr>
          <p:nvPr>
            <p:ph type="title"/>
          </p:nvPr>
        </p:nvSpPr>
        <p:spPr>
          <a:xfrm>
            <a:off x="1981200" y="-12"/>
            <a:ext cx="8229600" cy="1143000"/>
          </a:xfrm>
          <a:prstGeom prst="rect">
            <a:avLst/>
          </a:prstGeom>
        </p:spPr>
        <p:txBody>
          <a:bodyPr spcFirstLastPara="1" wrap="square" lIns="91425" tIns="91425" rIns="91425" bIns="91425" anchor="b" anchorCtr="0">
            <a:noAutofit/>
          </a:bodyPr>
          <a:lstStyle/>
          <a:p>
            <a:r>
              <a:rPr lang="en">
                <a:solidFill>
                  <a:schemeClr val="accent1"/>
                </a:solidFill>
              </a:rPr>
              <a:t>Practice</a:t>
            </a:r>
            <a:endParaRPr>
              <a:solidFill>
                <a:schemeClr val="accent1"/>
              </a:solidFill>
            </a:endParaRPr>
          </a:p>
        </p:txBody>
      </p:sp>
      <p:sp>
        <p:nvSpPr>
          <p:cNvPr id="193" name="Google Shape;193;p31"/>
          <p:cNvSpPr txBox="1">
            <a:spLocks noGrp="1"/>
          </p:cNvSpPr>
          <p:nvPr>
            <p:ph type="body" idx="1"/>
          </p:nvPr>
        </p:nvSpPr>
        <p:spPr>
          <a:xfrm>
            <a:off x="1981200" y="1838029"/>
            <a:ext cx="7953600" cy="3009600"/>
          </a:xfrm>
          <a:prstGeom prst="rect">
            <a:avLst/>
          </a:prstGeom>
        </p:spPr>
        <p:txBody>
          <a:bodyPr spcFirstLastPara="1" wrap="square" lIns="91425" tIns="91425" rIns="91425" bIns="91425" anchor="t" anchorCtr="0">
            <a:noAutofit/>
          </a:bodyPr>
          <a:lstStyle/>
          <a:p>
            <a:pPr marL="0" indent="0">
              <a:lnSpc>
                <a:spcPct val="115000"/>
              </a:lnSpc>
              <a:buNone/>
            </a:pPr>
            <a:r>
              <a:rPr lang="en" sz="2100" dirty="0">
                <a:solidFill>
                  <a:schemeClr val="accent1"/>
                </a:solidFill>
              </a:rPr>
              <a:t>In a survey, 52% of respondents said they are Democrats. What is the probability that a randomly selected respondent from this sample is a Republican?</a:t>
            </a:r>
            <a:endParaRPr sz="2100" dirty="0">
              <a:solidFill>
                <a:schemeClr val="accent1"/>
              </a:solidFill>
            </a:endParaRPr>
          </a:p>
          <a:p>
            <a:pPr marL="0" indent="0">
              <a:lnSpc>
                <a:spcPct val="115000"/>
              </a:lnSpc>
              <a:buNone/>
            </a:pPr>
            <a:r>
              <a:rPr lang="en" sz="2100" dirty="0">
                <a:solidFill>
                  <a:srgbClr val="000000"/>
                </a:solidFill>
              </a:rPr>
              <a:t>(a) 0.48</a:t>
            </a:r>
            <a:endParaRPr sz="2100" dirty="0">
              <a:solidFill>
                <a:srgbClr val="000000"/>
              </a:solidFill>
            </a:endParaRPr>
          </a:p>
          <a:p>
            <a:pPr marL="0" indent="0">
              <a:lnSpc>
                <a:spcPct val="115000"/>
              </a:lnSpc>
              <a:buNone/>
            </a:pPr>
            <a:r>
              <a:rPr lang="en" sz="2100" dirty="0">
                <a:solidFill>
                  <a:srgbClr val="000000"/>
                </a:solidFill>
              </a:rPr>
              <a:t>(b) more than 0.48</a:t>
            </a:r>
            <a:endParaRPr sz="2100" dirty="0">
              <a:solidFill>
                <a:srgbClr val="000000"/>
              </a:solidFill>
            </a:endParaRPr>
          </a:p>
          <a:p>
            <a:pPr marL="0" indent="0">
              <a:lnSpc>
                <a:spcPct val="115000"/>
              </a:lnSpc>
              <a:buNone/>
            </a:pPr>
            <a:r>
              <a:rPr lang="en" sz="2100" dirty="0">
                <a:solidFill>
                  <a:srgbClr val="000000"/>
                </a:solidFill>
              </a:rPr>
              <a:t>(c) less than 0.48</a:t>
            </a:r>
            <a:endParaRPr sz="2100" dirty="0">
              <a:solidFill>
                <a:srgbClr val="000000"/>
              </a:solidFill>
            </a:endParaRPr>
          </a:p>
          <a:p>
            <a:pPr marL="0" indent="0">
              <a:lnSpc>
                <a:spcPct val="115000"/>
              </a:lnSpc>
              <a:buNone/>
            </a:pPr>
            <a:r>
              <a:rPr lang="en" sz="2100" dirty="0">
                <a:solidFill>
                  <a:srgbClr val="000000"/>
                </a:solidFill>
              </a:rPr>
              <a:t>(d) cannot calculate using only the information given</a:t>
            </a:r>
            <a:endParaRPr sz="2100"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4" name="Google Shape;194;p31"/>
          <p:cNvSpPr txBox="1">
            <a:spLocks noGrp="1"/>
          </p:cNvSpPr>
          <p:nvPr>
            <p:ph type="title"/>
          </p:nvPr>
        </p:nvSpPr>
        <p:spPr>
          <a:xfrm>
            <a:off x="1981200" y="-12"/>
            <a:ext cx="8229600" cy="1143000"/>
          </a:xfrm>
          <a:prstGeom prst="rect">
            <a:avLst/>
          </a:prstGeom>
        </p:spPr>
        <p:txBody>
          <a:bodyPr spcFirstLastPara="1" wrap="square" lIns="91425" tIns="91425" rIns="91425" bIns="91425" anchor="b" anchorCtr="0">
            <a:noAutofit/>
          </a:bodyPr>
          <a:lstStyle/>
          <a:p>
            <a:r>
              <a:rPr lang="en">
                <a:solidFill>
                  <a:schemeClr val="accent1"/>
                </a:solidFill>
              </a:rPr>
              <a:t>Practice</a:t>
            </a:r>
            <a:endParaRPr>
              <a:solidFill>
                <a:schemeClr val="accent1"/>
              </a:solidFill>
            </a:endParaRPr>
          </a:p>
        </p:txBody>
      </p:sp>
      <p:sp>
        <p:nvSpPr>
          <p:cNvPr id="193" name="Google Shape;193;p31"/>
          <p:cNvSpPr txBox="1">
            <a:spLocks noGrp="1"/>
          </p:cNvSpPr>
          <p:nvPr>
            <p:ph type="body" idx="1"/>
          </p:nvPr>
        </p:nvSpPr>
        <p:spPr>
          <a:xfrm>
            <a:off x="1981200" y="1838029"/>
            <a:ext cx="7953600" cy="3009600"/>
          </a:xfrm>
          <a:prstGeom prst="rect">
            <a:avLst/>
          </a:prstGeom>
        </p:spPr>
        <p:txBody>
          <a:bodyPr spcFirstLastPara="1" wrap="square" lIns="91425" tIns="91425" rIns="91425" bIns="91425" anchor="t" anchorCtr="0">
            <a:noAutofit/>
          </a:bodyPr>
          <a:lstStyle/>
          <a:p>
            <a:pPr marL="0" indent="0">
              <a:lnSpc>
                <a:spcPct val="115000"/>
              </a:lnSpc>
              <a:buNone/>
            </a:pPr>
            <a:r>
              <a:rPr lang="en" sz="2100" dirty="0">
                <a:solidFill>
                  <a:schemeClr val="accent1"/>
                </a:solidFill>
              </a:rPr>
              <a:t>In a survey, 52% of respondents said they are Democrats. What is the probability that a randomly selected respondent from this sample is a Republican?</a:t>
            </a:r>
            <a:endParaRPr sz="2100" dirty="0">
              <a:solidFill>
                <a:schemeClr val="accent1"/>
              </a:solidFill>
            </a:endParaRPr>
          </a:p>
          <a:p>
            <a:pPr marL="0" indent="0">
              <a:lnSpc>
                <a:spcPct val="115000"/>
              </a:lnSpc>
              <a:buNone/>
            </a:pPr>
            <a:r>
              <a:rPr lang="en" sz="2100" dirty="0">
                <a:solidFill>
                  <a:srgbClr val="000000"/>
                </a:solidFill>
              </a:rPr>
              <a:t>(a) 0.48</a:t>
            </a:r>
            <a:endParaRPr sz="2100" dirty="0">
              <a:solidFill>
                <a:srgbClr val="000000"/>
              </a:solidFill>
            </a:endParaRPr>
          </a:p>
          <a:p>
            <a:pPr marL="0" indent="0">
              <a:lnSpc>
                <a:spcPct val="115000"/>
              </a:lnSpc>
              <a:buNone/>
            </a:pPr>
            <a:r>
              <a:rPr lang="en" sz="2100" dirty="0">
                <a:solidFill>
                  <a:srgbClr val="000000"/>
                </a:solidFill>
              </a:rPr>
              <a:t>(b) more than 0.48</a:t>
            </a:r>
            <a:endParaRPr sz="2100" dirty="0">
              <a:solidFill>
                <a:srgbClr val="000000"/>
              </a:solidFill>
            </a:endParaRPr>
          </a:p>
          <a:p>
            <a:pPr marL="0" indent="0">
              <a:lnSpc>
                <a:spcPct val="115000"/>
              </a:lnSpc>
              <a:buNone/>
            </a:pPr>
            <a:r>
              <a:rPr lang="en" sz="2100" dirty="0">
                <a:solidFill>
                  <a:srgbClr val="000000"/>
                </a:solidFill>
              </a:rPr>
              <a:t>(c) less than 0.48</a:t>
            </a:r>
            <a:endParaRPr sz="2100" dirty="0">
              <a:solidFill>
                <a:srgbClr val="000000"/>
              </a:solidFill>
            </a:endParaRPr>
          </a:p>
          <a:p>
            <a:pPr marL="0" indent="0">
              <a:lnSpc>
                <a:spcPct val="115000"/>
              </a:lnSpc>
              <a:buNone/>
            </a:pPr>
            <a:r>
              <a:rPr lang="en" sz="2100" b="1" i="1" u="sng" dirty="0">
                <a:solidFill>
                  <a:schemeClr val="accent1"/>
                </a:solidFill>
              </a:rPr>
              <a:t>(d) cannot calculate using only the information given</a:t>
            </a:r>
          </a:p>
        </p:txBody>
      </p:sp>
      <p:sp>
        <p:nvSpPr>
          <p:cNvPr id="4" name="Google Shape;201;p32"/>
          <p:cNvSpPr txBox="1">
            <a:spLocks/>
          </p:cNvSpPr>
          <p:nvPr/>
        </p:nvSpPr>
        <p:spPr>
          <a:xfrm>
            <a:off x="656705" y="4665576"/>
            <a:ext cx="11330247" cy="1754188"/>
          </a:xfrm>
          <a:prstGeom prst="rect">
            <a:avLst/>
          </a:prstGeom>
        </p:spPr>
        <p:txBody>
          <a:bodyPr spcFirstLastPara="1" vert="horz" wrap="square" lIns="91425" tIns="91425" rIns="91425" bIns="91425"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15000"/>
              </a:lnSpc>
              <a:buFont typeface="Calibri" panose="020F0502020204030204" pitchFamily="34" charset="0"/>
              <a:buNone/>
            </a:pPr>
            <a:r>
              <a:rPr lang="en-US" sz="2100" i="1" dirty="0">
                <a:solidFill>
                  <a:schemeClr val="tx1"/>
                </a:solidFill>
              </a:rPr>
              <a:t>If the only two political parties are Republican and Democrat, then (a) is possible. However it is also possible that some people do not affiliate with a political party or affiliate with a party other than these two. Then (c) is also possible. However (b) is definitely not possible since it would result in the total probability for the sample space being above 1.</a:t>
            </a:r>
          </a:p>
        </p:txBody>
      </p:sp>
    </p:spTree>
    <p:extLst>
      <p:ext uri="{BB962C8B-B14F-4D97-AF65-F5344CB8AC3E}">
        <p14:creationId xmlns:p14="http://schemas.microsoft.com/office/powerpoint/2010/main" val="35406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283D3-BE16-26BB-F9FB-62F755F69935}"/>
              </a:ext>
            </a:extLst>
          </p:cNvPr>
          <p:cNvSpPr>
            <a:spLocks noGrp="1"/>
          </p:cNvSpPr>
          <p:nvPr>
            <p:ph type="title"/>
          </p:nvPr>
        </p:nvSpPr>
        <p:spPr/>
        <p:txBody>
          <a:bodyPr>
            <a:normAutofit/>
          </a:bodyPr>
          <a:lstStyle/>
          <a:p>
            <a:pPr marR="0" rtl="0"/>
            <a:r>
              <a:rPr lang="en-US" b="1" i="0" u="none" strike="noStrike" kern="100" baseline="0" dirty="0">
                <a:latin typeface="Calibri" panose="020F0502020204030204" pitchFamily="34" charset="0"/>
              </a:rPr>
              <a:t>Role of Probability Theory</a:t>
            </a:r>
          </a:p>
        </p:txBody>
      </p:sp>
      <p:graphicFrame>
        <p:nvGraphicFramePr>
          <p:cNvPr id="5" name="Text Placeholder 2">
            <a:extLst>
              <a:ext uri="{FF2B5EF4-FFF2-40B4-BE49-F238E27FC236}">
                <a16:creationId xmlns:a16="http://schemas.microsoft.com/office/drawing/2014/main" id="{75B7D809-C680-628A-2C3B-EC7666CE2FF8}"/>
              </a:ext>
            </a:extLst>
          </p:cNvPr>
          <p:cNvGraphicFramePr>
            <a:graphicFrameLocks noGrp="1"/>
          </p:cNvGraphicFramePr>
          <p:nvPr>
            <p:ph idx="1"/>
            <p:extLst>
              <p:ext uri="{D42A27DB-BD31-4B8C-83A1-F6EECF244321}">
                <p14:modId xmlns:p14="http://schemas.microsoft.com/office/powerpoint/2010/main" val="43172600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95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36CF7-3D7A-BFEE-A62B-3FB5069652C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Statistics – How are they different?</a:t>
            </a:r>
          </a:p>
        </p:txBody>
      </p:sp>
      <p:sp>
        <p:nvSpPr>
          <p:cNvPr id="3" name="Text Placeholder 2">
            <a:extLst>
              <a:ext uri="{FF2B5EF4-FFF2-40B4-BE49-F238E27FC236}">
                <a16:creationId xmlns:a16="http://schemas.microsoft.com/office/drawing/2014/main" id="{F7A481E9-BD6E-F3A0-5251-C3DD1E210088}"/>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Although closely related, they are not identical</a:t>
            </a:r>
          </a:p>
          <a:p>
            <a:pPr marR="0" lvl="0" rtl="0"/>
            <a:r>
              <a:rPr lang="en-US" sz="2800" b="0" i="0" u="none" strike="noStrike" kern="100" baseline="0" dirty="0">
                <a:latin typeface="Calibri" panose="020F0502020204030204" pitchFamily="34" charset="0"/>
              </a:rPr>
              <a:t>Probability is the “doctrine of chances”</a:t>
            </a:r>
          </a:p>
          <a:p>
            <a:pPr marR="0" lvl="1" rtl="0"/>
            <a:r>
              <a:rPr lang="en-US" sz="2400" b="0" i="0" u="none" strike="noStrike" kern="100" baseline="0" dirty="0">
                <a:latin typeface="Calibri" panose="020F0502020204030204" pitchFamily="34" charset="0"/>
              </a:rPr>
              <a:t>Tell you how </a:t>
            </a:r>
            <a:r>
              <a:rPr lang="en-US" sz="2400" b="0" i="1" u="none" strike="noStrike" kern="100" baseline="0" dirty="0">
                <a:latin typeface="Calibri" panose="020F0502020204030204" pitchFamily="34" charset="0"/>
              </a:rPr>
              <a:t>often</a:t>
            </a:r>
            <a:r>
              <a:rPr lang="en-US" sz="2400" b="0" i="0" u="none" strike="noStrike" kern="100" baseline="0" dirty="0">
                <a:latin typeface="Calibri" panose="020F0502020204030204" pitchFamily="34" charset="0"/>
              </a:rPr>
              <a:t> different kinds of events will happen</a:t>
            </a:r>
          </a:p>
          <a:p>
            <a:pPr marR="0" lvl="0" rtl="0"/>
            <a:r>
              <a:rPr lang="en-US" sz="2800" b="0" i="0" u="none" strike="noStrike" kern="100" baseline="0" dirty="0">
                <a:latin typeface="Calibri" panose="020F0502020204030204" pitchFamily="34" charset="0"/>
              </a:rPr>
              <a:t>Questions for probability theory</a:t>
            </a:r>
          </a:p>
          <a:p>
            <a:pPr marR="0" lvl="1" rtl="0"/>
            <a:r>
              <a:rPr lang="en-US" sz="2400" b="0" i="0" u="none" strike="noStrike" kern="100" baseline="0" dirty="0">
                <a:latin typeface="Calibri" panose="020F0502020204030204" pitchFamily="34" charset="0"/>
              </a:rPr>
              <a:t>What are the chances of a fair coin coming up heads 10 times in a row?</a:t>
            </a:r>
          </a:p>
          <a:p>
            <a:pPr marR="0" lvl="1" rtl="0"/>
            <a:r>
              <a:rPr lang="en-US" sz="2400" b="0" i="0" u="none" strike="noStrike" kern="100" baseline="0" dirty="0">
                <a:latin typeface="Calibri" panose="020F0502020204030204" pitchFamily="34" charset="0"/>
              </a:rPr>
              <a:t>If I roll a six sided dice twice, how likely is it that I’ll roll two sixes? </a:t>
            </a:r>
          </a:p>
          <a:p>
            <a:pPr marR="0" lvl="1" rtl="0"/>
            <a:r>
              <a:rPr lang="en-US" sz="2400" b="0" i="0" u="none" strike="noStrike" kern="100" baseline="0" dirty="0">
                <a:latin typeface="Calibri" panose="020F0502020204030204" pitchFamily="34" charset="0"/>
              </a:rPr>
              <a:t>How likely is it that five cards drawn from a perfectly shuffled deck will all be hearts? </a:t>
            </a:r>
          </a:p>
          <a:p>
            <a:pPr marR="0" lvl="1" rtl="0"/>
            <a:r>
              <a:rPr lang="en-US" sz="2400" b="0" i="0" u="none" strike="noStrike" kern="100" baseline="0" dirty="0">
                <a:latin typeface="Calibri" panose="020F0502020204030204" pitchFamily="34" charset="0"/>
              </a:rPr>
              <a:t>What are the chances that I will win the lottery? </a:t>
            </a:r>
          </a:p>
        </p:txBody>
      </p:sp>
    </p:spTree>
    <p:extLst>
      <p:ext uri="{BB962C8B-B14F-4D97-AF65-F5344CB8AC3E}">
        <p14:creationId xmlns:p14="http://schemas.microsoft.com/office/powerpoint/2010/main" val="324339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4633-A180-77A2-4BBB-99C15CF0F7EF}"/>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Statistics – How are they different?</a:t>
            </a:r>
          </a:p>
        </p:txBody>
      </p:sp>
      <p:sp>
        <p:nvSpPr>
          <p:cNvPr id="3" name="Text Placeholder 2">
            <a:extLst>
              <a:ext uri="{FF2B5EF4-FFF2-40B4-BE49-F238E27FC236}">
                <a16:creationId xmlns:a16="http://schemas.microsoft.com/office/drawing/2014/main" id="{02AA2E55-5E1A-9EED-1EED-D93CA4955089}"/>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Each of the questions have something in common</a:t>
            </a:r>
          </a:p>
          <a:p>
            <a:pPr marR="0" lvl="1" rtl="0"/>
            <a:r>
              <a:rPr lang="en-US" sz="2000" b="0" i="0" u="none" strike="noStrike" kern="100" baseline="0" dirty="0">
                <a:latin typeface="Calibri" panose="020F0502020204030204" pitchFamily="34" charset="0"/>
              </a:rPr>
              <a:t>We know about a “truth of the world” </a:t>
            </a:r>
          </a:p>
          <a:p>
            <a:pPr marR="0" lvl="1" rtl="0"/>
            <a:r>
              <a:rPr lang="en-US" sz="2000" b="0" i="0" u="none" strike="noStrike" kern="100" baseline="0" dirty="0">
                <a:latin typeface="Calibri" panose="020F0502020204030204" pitchFamily="34" charset="0"/>
              </a:rPr>
              <a:t>The questions relate to the type of events that may happen</a:t>
            </a:r>
          </a:p>
          <a:p>
            <a:pPr marR="0" lvl="0" rtl="0"/>
            <a:r>
              <a:rPr lang="en-US" sz="2400" b="0" i="0" u="none" strike="noStrike" kern="100" baseline="0" dirty="0">
                <a:latin typeface="Calibri" panose="020F0502020204030204" pitchFamily="34" charset="0"/>
              </a:rPr>
              <a:t>What are the things that are “assumed” or known in the questions?</a:t>
            </a:r>
          </a:p>
          <a:p>
            <a:pPr marR="0" lvl="0" rtl="0"/>
            <a:r>
              <a:rPr lang="en-US" sz="2400" b="0" i="0" u="none" strike="noStrike" kern="100" baseline="0" dirty="0">
                <a:latin typeface="Calibri" panose="020F0502020204030204" pitchFamily="34" charset="0"/>
              </a:rPr>
              <a:t>They start with a known “model of the world” and then we use that to do calculations</a:t>
            </a:r>
          </a:p>
          <a:p>
            <a:pPr marR="0" lvl="0" rtl="0"/>
            <a:r>
              <a:rPr lang="en-US" sz="2400" b="0" i="0" u="none" strike="noStrike" kern="100" baseline="0" dirty="0">
                <a:latin typeface="Calibri" panose="020F0502020204030204" pitchFamily="34" charset="0"/>
              </a:rPr>
              <a:t>In probability theory, the model is known, but the data are not</a:t>
            </a:r>
          </a:p>
          <a:p>
            <a:pPr marR="0" lvl="0" rtl="0"/>
            <a:r>
              <a:rPr lang="en-US" sz="2400" b="0" i="0" u="none" strike="noStrike" kern="100" baseline="0" dirty="0">
                <a:latin typeface="Calibri" panose="020F0502020204030204" pitchFamily="34" charset="0"/>
              </a:rPr>
              <a:t>Statistical questions work the other way </a:t>
            </a:r>
          </a:p>
          <a:p>
            <a:pPr marR="0" lvl="1" rtl="0"/>
            <a:r>
              <a:rPr lang="en-US" sz="2000" b="0" i="0" u="none" strike="noStrike" kern="100" baseline="0" dirty="0">
                <a:latin typeface="Calibri" panose="020F0502020204030204" pitchFamily="34" charset="0"/>
              </a:rPr>
              <a:t>We do not know the truth, but we have the data</a:t>
            </a:r>
          </a:p>
        </p:txBody>
      </p:sp>
    </p:spTree>
    <p:extLst>
      <p:ext uri="{BB962C8B-B14F-4D97-AF65-F5344CB8AC3E}">
        <p14:creationId xmlns:p14="http://schemas.microsoft.com/office/powerpoint/2010/main" val="3641215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5C75-2815-222F-D9FD-CBABB836AC17}"/>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Statistics – How are they different?</a:t>
            </a:r>
          </a:p>
        </p:txBody>
      </p:sp>
      <p:sp>
        <p:nvSpPr>
          <p:cNvPr id="3" name="Text Placeholder 2">
            <a:extLst>
              <a:ext uri="{FF2B5EF4-FFF2-40B4-BE49-F238E27FC236}">
                <a16:creationId xmlns:a16="http://schemas.microsoft.com/office/drawing/2014/main" id="{450B84BE-9BF0-1E14-8B59-6CEAFCFD50C1}"/>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Questions for statistics: </a:t>
            </a:r>
          </a:p>
          <a:p>
            <a:pPr marR="0" lvl="1" rtl="0"/>
            <a:r>
              <a:rPr lang="en-US" sz="2000" b="0" i="0" u="none" strike="noStrike" kern="100" baseline="0" dirty="0">
                <a:latin typeface="Calibri" panose="020F0502020204030204" pitchFamily="34" charset="0"/>
              </a:rPr>
              <a:t>If my friend flips a coin 10 times and gets 10 heads, are they trying to trick me?</a:t>
            </a:r>
          </a:p>
          <a:p>
            <a:pPr marR="0" lvl="1" rtl="0"/>
            <a:r>
              <a:rPr lang="en-US" sz="2000" b="0" i="0" u="none" strike="noStrike" kern="100" baseline="0" dirty="0">
                <a:latin typeface="Calibri" panose="020F0502020204030204" pitchFamily="34" charset="0"/>
              </a:rPr>
              <a:t>If 5 cards off the top of the deck are all hearts, how likely is it that the deck was shuffled?</a:t>
            </a:r>
          </a:p>
          <a:p>
            <a:pPr marR="0" lvl="1" rtl="0"/>
            <a:r>
              <a:rPr lang="en-US" sz="2000" b="0" i="0" u="none" strike="noStrike" kern="100" baseline="0" dirty="0">
                <a:latin typeface="Calibri" panose="020F0502020204030204" pitchFamily="34" charset="0"/>
              </a:rPr>
              <a:t>If the lottery commissioner’s spouse wins the lottery, how likely is it that the lottery was rigged?</a:t>
            </a:r>
          </a:p>
          <a:p>
            <a:pPr marR="0" lvl="0" rtl="0"/>
            <a:r>
              <a:rPr lang="en-US" sz="2400" b="0" i="0" u="none" strike="noStrike" kern="100" baseline="0" dirty="0">
                <a:latin typeface="Calibri" panose="020F0502020204030204" pitchFamily="34" charset="0"/>
              </a:rPr>
              <a:t>Again, we only have the data and we need to identify which “model of the world” we think is the most accurate </a:t>
            </a:r>
          </a:p>
          <a:p>
            <a:pPr marR="0" lvl="1" rtl="0"/>
            <a:r>
              <a:rPr lang="pt-BR" sz="2000" b="0" i="0" u="none" strike="noStrike" kern="100" baseline="0" dirty="0">
                <a:latin typeface="Calibri" panose="020F0502020204030204" pitchFamily="34" charset="0"/>
              </a:rPr>
              <a:t>Data: H H H H H H H H H H</a:t>
            </a:r>
          </a:p>
          <a:p>
            <a:pPr marR="0" lvl="1" rtl="0"/>
            <a:r>
              <a:rPr lang="en-US" sz="2000" b="0" i="0" u="none" strike="noStrike" kern="100" baseline="0" dirty="0">
                <a:latin typeface="Calibri" panose="020F0502020204030204" pitchFamily="34" charset="0"/>
              </a:rPr>
              <a:t>P(heads) = 0.5 </a:t>
            </a:r>
            <a:r>
              <a:rPr lang="en-US" sz="2000" b="0" i="1" u="none" strike="noStrike" kern="100" baseline="0" dirty="0">
                <a:latin typeface="Calibri" panose="020F0502020204030204" pitchFamily="34" charset="0"/>
              </a:rPr>
              <a:t>or</a:t>
            </a:r>
            <a:r>
              <a:rPr lang="en-US" sz="2000" b="0" i="0" u="none" strike="noStrike" kern="100" baseline="0" dirty="0">
                <a:latin typeface="Calibri" panose="020F0502020204030204" pitchFamily="34" charset="0"/>
              </a:rPr>
              <a:t> P(heads) </a:t>
            </a:r>
            <a:r>
              <a:rPr lang="en-US" sz="2000" b="0" i="0" u="none" strike="noStrike" kern="100" baseline="0" dirty="0">
                <a:latin typeface="Calibri Light" panose="020F0302020204030204" pitchFamily="34" charset="0"/>
              </a:rPr>
              <a:t>≠</a:t>
            </a:r>
            <a:r>
              <a:rPr lang="en-US" sz="2000" b="0" i="0" u="none" strike="noStrike" kern="100" baseline="0" dirty="0">
                <a:latin typeface="Calibri" panose="020F0502020204030204" pitchFamily="34" charset="0"/>
              </a:rPr>
              <a:t> 0.5</a:t>
            </a:r>
          </a:p>
          <a:p>
            <a:pPr marR="0" lvl="0" rtl="0"/>
            <a:r>
              <a:rPr lang="en-US" sz="2400" b="0" i="0" u="none" strike="noStrike" kern="100" baseline="0" dirty="0">
                <a:latin typeface="Calibri" panose="020F0502020204030204" pitchFamily="34" charset="0"/>
              </a:rPr>
              <a:t>The statistical inference problem is to figure out which of the probability models is correct (or the most correct)</a:t>
            </a:r>
          </a:p>
        </p:txBody>
      </p:sp>
    </p:spTree>
    <p:extLst>
      <p:ext uri="{BB962C8B-B14F-4D97-AF65-F5344CB8AC3E}">
        <p14:creationId xmlns:p14="http://schemas.microsoft.com/office/powerpoint/2010/main" val="190540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29B4E-895B-433E-0045-8301ED7913F2}"/>
              </a:ext>
            </a:extLst>
          </p:cNvPr>
          <p:cNvSpPr>
            <a:spLocks noGrp="1"/>
          </p:cNvSpPr>
          <p:nvPr>
            <p:ph type="title"/>
          </p:nvPr>
        </p:nvSpPr>
        <p:spPr>
          <a:xfrm>
            <a:off x="5289754" y="639097"/>
            <a:ext cx="6253317" cy="3686015"/>
          </a:xfrm>
        </p:spPr>
        <p:txBody>
          <a:bodyPr vert="horz" lIns="91440" tIns="45720" rIns="91440" bIns="45720" rtlCol="0" anchor="b">
            <a:normAutofit fontScale="90000"/>
          </a:bodyPr>
          <a:lstStyle/>
          <a:p>
            <a:r>
              <a:rPr lang="en-US" sz="6200" b="1" i="0" u="none" strike="noStrike"/>
              <a:t>Estimating the unknown from a sample – Inferential Statistics</a:t>
            </a:r>
            <a:endParaRPr lang="en-US" sz="6200"/>
          </a:p>
        </p:txBody>
      </p:sp>
      <p:sp>
        <p:nvSpPr>
          <p:cNvPr id="3" name="Text Placeholder 2">
            <a:extLst>
              <a:ext uri="{FF2B5EF4-FFF2-40B4-BE49-F238E27FC236}">
                <a16:creationId xmlns:a16="http://schemas.microsoft.com/office/drawing/2014/main" id="{88E16877-4F86-C8C7-87D7-01295D056A62}"/>
              </a:ext>
            </a:extLst>
          </p:cNvPr>
          <p:cNvSpPr>
            <a:spLocks noGrp="1"/>
          </p:cNvSpPr>
          <p:nvPr>
            <p:ph type="body" idx="1"/>
          </p:nvPr>
        </p:nvSpPr>
        <p:spPr>
          <a:xfrm>
            <a:off x="5289753" y="4455621"/>
            <a:ext cx="6269347" cy="1238616"/>
          </a:xfrm>
        </p:spPr>
        <p:txBody>
          <a:bodyPr vert="horz" lIns="91440" tIns="45720" rIns="91440" bIns="45720" rtlCol="0">
            <a:normAutofit/>
          </a:bodyPr>
          <a:lstStyle/>
          <a:p>
            <a:r>
              <a:rPr lang="en-US" dirty="0">
                <a:solidFill>
                  <a:schemeClr val="tx1">
                    <a:lumMod val="85000"/>
                    <a:lumOff val="15000"/>
                  </a:schemeClr>
                </a:solidFill>
              </a:rPr>
              <a:t>A little bit of methods in this section…</a:t>
            </a:r>
          </a:p>
        </p:txBody>
      </p:sp>
      <p:pic>
        <p:nvPicPr>
          <p:cNvPr id="7" name="Graphic 6" descr="Statistics">
            <a:extLst>
              <a:ext uri="{FF2B5EF4-FFF2-40B4-BE49-F238E27FC236}">
                <a16:creationId xmlns:a16="http://schemas.microsoft.com/office/drawing/2014/main" id="{1052D269-A70B-B1A1-3489-D825CB9765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spTree>
    <p:extLst>
      <p:ext uri="{BB962C8B-B14F-4D97-AF65-F5344CB8AC3E}">
        <p14:creationId xmlns:p14="http://schemas.microsoft.com/office/powerpoint/2010/main" val="23409899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439</TotalTime>
  <Words>1725</Words>
  <Application>Microsoft Office PowerPoint</Application>
  <PresentationFormat>Widescreen</PresentationFormat>
  <Paragraphs>169</Paragraphs>
  <Slides>24</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Calibri</vt:lpstr>
      <vt:lpstr>Calibri Light</vt:lpstr>
      <vt:lpstr>Office Theme</vt:lpstr>
      <vt:lpstr>PSYC 640 Grad Stats</vt:lpstr>
      <vt:lpstr>Probability – Understanding Randomness</vt:lpstr>
      <vt:lpstr>Practice</vt:lpstr>
      <vt:lpstr>Practice</vt:lpstr>
      <vt:lpstr>Role of Probability Theory</vt:lpstr>
      <vt:lpstr>Probability &amp; Statistics – How are they different?</vt:lpstr>
      <vt:lpstr>Probability &amp; Statistics – How are they different?</vt:lpstr>
      <vt:lpstr>Probability &amp; Statistics – How are they different?</vt:lpstr>
      <vt:lpstr>Estimating the unknown from a sample – Inferential Statistics</vt:lpstr>
      <vt:lpstr>Parameter Estimation</vt:lpstr>
      <vt:lpstr>Samples, populations and sampling</vt:lpstr>
      <vt:lpstr>Defining a population</vt:lpstr>
      <vt:lpstr>Sampling – Simple random samples</vt:lpstr>
      <vt:lpstr>Sampling – Biased Sampling</vt:lpstr>
      <vt:lpstr>Sampling – How much does it matter</vt:lpstr>
      <vt:lpstr>Population Parameters &amp; Sample Statistics</vt:lpstr>
      <vt:lpstr>Law of Large Numbers</vt:lpstr>
      <vt:lpstr>Sampling Distribution &amp; Central Limit Theorem</vt:lpstr>
      <vt:lpstr>Sampling Distribution &amp; Central Limit Theorem</vt:lpstr>
      <vt:lpstr>Estimating Population Parameter</vt:lpstr>
      <vt:lpstr>Confidence Intervals</vt:lpstr>
      <vt:lpstr>Confidence Intervals</vt:lpstr>
      <vt:lpstr>Practice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 640 Grad Stats</dc:title>
  <dc:creator>Dustin Haraden</dc:creator>
  <cp:lastModifiedBy>Dustin Haraden</cp:lastModifiedBy>
  <cp:revision>57</cp:revision>
  <dcterms:created xsi:type="dcterms:W3CDTF">2023-09-11T14:27:48Z</dcterms:created>
  <dcterms:modified xsi:type="dcterms:W3CDTF">2024-10-29T02:45:13Z</dcterms:modified>
</cp:coreProperties>
</file>